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95" autoAdjust="0"/>
    <p:restoredTop sz="75976" autoAdjust="0"/>
  </p:normalViewPr>
  <p:slideViewPr>
    <p:cSldViewPr>
      <p:cViewPr>
        <p:scale>
          <a:sx n="125" d="100"/>
          <a:sy n="125" d="100"/>
        </p:scale>
        <p:origin x="56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Ohio’s Federal WIOA</a:t>
            </a:r>
            <a:r>
              <a:rPr lang="en-US" baseline="0" dirty="0">
                <a:solidFill>
                  <a:schemeClr val="tx1"/>
                </a:solidFill>
              </a:rPr>
              <a:t> Allocations (in millions)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742666782036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FY16</c:v>
                </c:pt>
                <c:pt idx="1">
                  <c:v>FY17</c:v>
                </c:pt>
                <c:pt idx="2">
                  <c:v>FY18</c:v>
                </c:pt>
                <c:pt idx="3">
                  <c:v>FY19</c:v>
                </c:pt>
                <c:pt idx="4">
                  <c:v>FY20</c:v>
                </c:pt>
                <c:pt idx="5">
                  <c:v>FY21</c:v>
                </c:pt>
                <c:pt idx="6">
                  <c:v>FY22</c:v>
                </c:pt>
                <c:pt idx="7">
                  <c:v>FY23</c:v>
                </c:pt>
                <c:pt idx="8">
                  <c:v>FY24</c:v>
                </c:pt>
                <c:pt idx="9">
                  <c:v>FY25</c:v>
                </c:pt>
              </c:strCache>
            </c:strRef>
          </c:cat>
          <c:val>
            <c:numRef>
              <c:f>Sheet1!$B$2:$B$11</c:f>
              <c:numCache>
                <c:formatCode>"$"#,##0.0_);[Red]\("$"#,##0.0\)</c:formatCode>
                <c:ptCount val="10"/>
                <c:pt idx="0">
                  <c:v>28.6</c:v>
                </c:pt>
                <c:pt idx="1">
                  <c:v>28.2</c:v>
                </c:pt>
                <c:pt idx="2">
                  <c:v>30.1</c:v>
                </c:pt>
                <c:pt idx="3">
                  <c:v>36.4</c:v>
                </c:pt>
                <c:pt idx="4">
                  <c:v>41.6</c:v>
                </c:pt>
                <c:pt idx="5">
                  <c:v>45.5</c:v>
                </c:pt>
                <c:pt idx="6">
                  <c:v>41.2</c:v>
                </c:pt>
                <c:pt idx="7">
                  <c:v>37.5</c:v>
                </c:pt>
                <c:pt idx="8">
                  <c:v>34.299999999999997</c:v>
                </c:pt>
                <c:pt idx="9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FY16</c:v>
                </c:pt>
                <c:pt idx="1">
                  <c:v>FY17</c:v>
                </c:pt>
                <c:pt idx="2">
                  <c:v>FY18</c:v>
                </c:pt>
                <c:pt idx="3">
                  <c:v>FY19</c:v>
                </c:pt>
                <c:pt idx="4">
                  <c:v>FY20</c:v>
                </c:pt>
                <c:pt idx="5">
                  <c:v>FY21</c:v>
                </c:pt>
                <c:pt idx="6">
                  <c:v>FY22</c:v>
                </c:pt>
                <c:pt idx="7">
                  <c:v>FY23</c:v>
                </c:pt>
                <c:pt idx="8">
                  <c:v>FY24</c:v>
                </c:pt>
                <c:pt idx="9">
                  <c:v>FY25</c:v>
                </c:pt>
              </c:strCache>
            </c:strRef>
          </c:cat>
          <c:val>
            <c:numRef>
              <c:f>Sheet1!$C$2:$C$11</c:f>
              <c:numCache>
                <c:formatCode>"$"#,##0.0_);[Red]\("$"#,##0.0\)</c:formatCode>
                <c:ptCount val="10"/>
                <c:pt idx="0">
                  <c:v>26.5</c:v>
                </c:pt>
                <c:pt idx="1">
                  <c:v>26.1</c:v>
                </c:pt>
                <c:pt idx="2">
                  <c:v>28</c:v>
                </c:pt>
                <c:pt idx="3">
                  <c:v>33.799999999999997</c:v>
                </c:pt>
                <c:pt idx="4">
                  <c:v>38.799999999999997</c:v>
                </c:pt>
                <c:pt idx="5">
                  <c:v>42.4</c:v>
                </c:pt>
                <c:pt idx="6">
                  <c:v>38.4</c:v>
                </c:pt>
                <c:pt idx="7">
                  <c:v>34.9</c:v>
                </c:pt>
                <c:pt idx="8">
                  <c:v>31.9</c:v>
                </c:pt>
                <c:pt idx="9">
                  <c:v>35.200000000000003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Dislocated Worker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FY16</c:v>
                </c:pt>
                <c:pt idx="1">
                  <c:v>FY17</c:v>
                </c:pt>
                <c:pt idx="2">
                  <c:v>FY18</c:v>
                </c:pt>
                <c:pt idx="3">
                  <c:v>FY19</c:v>
                </c:pt>
                <c:pt idx="4">
                  <c:v>FY20</c:v>
                </c:pt>
                <c:pt idx="5">
                  <c:v>FY21</c:v>
                </c:pt>
                <c:pt idx="6">
                  <c:v>FY22</c:v>
                </c:pt>
                <c:pt idx="7">
                  <c:v>FY23</c:v>
                </c:pt>
                <c:pt idx="8">
                  <c:v>FY24</c:v>
                </c:pt>
                <c:pt idx="9">
                  <c:v>FY25</c:v>
                </c:pt>
              </c:strCache>
            </c:strRef>
          </c:cat>
          <c:val>
            <c:numRef>
              <c:f>Sheet1!$D$2:$D$11</c:f>
              <c:numCache>
                <c:formatCode>"$"#,##0.0_);[Red]\("$"#,##0.0\)</c:formatCode>
                <c:ptCount val="10"/>
                <c:pt idx="0">
                  <c:v>33.799999999999997</c:v>
                </c:pt>
                <c:pt idx="1">
                  <c:v>30.5</c:v>
                </c:pt>
                <c:pt idx="2">
                  <c:v>29.8</c:v>
                </c:pt>
                <c:pt idx="3">
                  <c:v>39.700000000000003</c:v>
                </c:pt>
                <c:pt idx="4">
                  <c:v>38.6</c:v>
                </c:pt>
                <c:pt idx="5">
                  <c:v>37.200000000000003</c:v>
                </c:pt>
                <c:pt idx="6">
                  <c:v>33.700000000000003</c:v>
                </c:pt>
                <c:pt idx="7">
                  <c:v>30.7</c:v>
                </c:pt>
                <c:pt idx="8">
                  <c:v>28.2</c:v>
                </c:pt>
                <c:pt idx="9">
                  <c:v>27.2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_);[Red]\(&quot;$&quot;#,##0.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federal Workforce Innovation and Opportunity Act (WIOA) grants increase slightly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135183"/>
              </p:ext>
            </p:extLst>
          </p:nvPr>
        </p:nvGraphicFramePr>
        <p:xfrm>
          <a:off x="838200" y="1529162"/>
          <a:ext cx="6934200" cy="4269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696200" y="1760987"/>
            <a:ext cx="4343400" cy="4792213"/>
          </a:xfrm>
        </p:spPr>
        <p:txBody>
          <a:bodyPr>
            <a:normAutofit fontScale="62500" lnSpcReduction="20000"/>
          </a:bodyPr>
          <a:lstStyle/>
          <a:p>
            <a:r>
              <a:rPr lang="en-US" sz="2200" dirty="0"/>
              <a:t>After decreasing for a few years, Ohio’s federal WIOA grant increased slightly from $94.4 million in FY 2024 to $100.2 million in FY 2025 – a 6.1% increase.</a:t>
            </a:r>
          </a:p>
          <a:p>
            <a:r>
              <a:rPr lang="en-US" sz="2200" dirty="0"/>
              <a:t>WIOA’s purpose is to increase opportunities for individuals with employment barriers, to provide workers with the necessary skills to advance in their jobs, and to increase participants’ retention and earnings.</a:t>
            </a:r>
          </a:p>
          <a:p>
            <a:r>
              <a:rPr lang="en-US" sz="2200" dirty="0"/>
              <a:t>Eligibility for each component is as follows:</a:t>
            </a:r>
          </a:p>
          <a:p>
            <a:pPr lvl="1"/>
            <a:r>
              <a:rPr lang="en-US" sz="1900" b="1" dirty="0"/>
              <a:t>Adult services </a:t>
            </a:r>
            <a:r>
              <a:rPr lang="en-US" sz="1900" dirty="0"/>
              <a:t>– must be 18 years of age or older, legally authorized to work in the U.S., and be properly registered for selective service. </a:t>
            </a:r>
          </a:p>
          <a:p>
            <a:pPr lvl="1"/>
            <a:r>
              <a:rPr lang="en-US" sz="1900" b="1" dirty="0"/>
              <a:t>Dislocated Worker services</a:t>
            </a:r>
            <a:r>
              <a:rPr lang="en-US" sz="1900" dirty="0"/>
              <a:t> – must meet the requirements specified for Adult services and other requirements such as being terminated from employment or employed at a facility in which there is a substantial layoff or plant closure.</a:t>
            </a:r>
          </a:p>
          <a:p>
            <a:pPr lvl="1"/>
            <a:r>
              <a:rPr lang="en-US" sz="1900" b="1" dirty="0"/>
              <a:t>Youth</a:t>
            </a:r>
            <a:r>
              <a:rPr lang="en-US" sz="1900" dirty="0"/>
              <a:t> </a:t>
            </a:r>
            <a:r>
              <a:rPr lang="en-US" sz="1900" b="1" dirty="0"/>
              <a:t>services</a:t>
            </a:r>
            <a:r>
              <a:rPr lang="en-US" sz="1900" dirty="0"/>
              <a:t> – varies depending on whether the youth is in school or out of school. In-school youth must be between the ages of 14 and 21, be low income, and have specified employment barriers (e.g., skills deficient, English language learner, or homeless). Out-of-school youth must be between the ages of 16 and 24 and have specified employment barriers (e.g., school dropout, offender, or homeless).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779794"/>
            <a:ext cx="541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U.S. Department of Labor; Ohio Department of Job and Family Services (ODJFS) </a:t>
            </a:r>
          </a:p>
        </p:txBody>
      </p:sp>
    </p:spTree>
    <p:extLst>
      <p:ext uri="{BB962C8B-B14F-4D97-AF65-F5344CB8AC3E}">
        <p14:creationId xmlns:p14="http://schemas.microsoft.com/office/powerpoint/2010/main" val="3383667144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1405</TotalTime>
  <Words>265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federal Workforce Innovation and Opportunity Act (WIOA) grants increase slightly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Ryan Sherrock</dc:creator>
  <cp:lastModifiedBy>Zach Gleim</cp:lastModifiedBy>
  <cp:revision>58</cp:revision>
  <cp:lastPrinted>2024-08-02T16:40:29Z</cp:lastPrinted>
  <dcterms:created xsi:type="dcterms:W3CDTF">2022-07-11T17:30:12Z</dcterms:created>
  <dcterms:modified xsi:type="dcterms:W3CDTF">2024-08-06T16:21:02Z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