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5"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ey Carter" initials="MAC" lastIdx="2" clrIdx="0">
    <p:extLst>
      <p:ext uri="{19B8F6BF-5375-455C-9EA6-DF929625EA0E}">
        <p15:presenceInfo xmlns:p15="http://schemas.microsoft.com/office/powerpoint/2012/main" userId="Melaney Car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75976" autoAdjust="0"/>
  </p:normalViewPr>
  <p:slideViewPr>
    <p:cSldViewPr>
      <p:cViewPr>
        <p:scale>
          <a:sx n="125" d="100"/>
          <a:sy n="125" d="100"/>
        </p:scale>
        <p:origin x="672"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solidFill>
                  <a:schemeClr val="tx1"/>
                </a:solidFill>
              </a:rPr>
              <a:t>UC State Revenues and Regular Benefits* (in billions)</a:t>
            </a:r>
          </a:p>
        </c:rich>
      </c:tx>
      <c:layout>
        <c:manualLayout>
          <c:xMode val="edge"/>
          <c:yMode val="edge"/>
          <c:x val="0.25239664601153505"/>
          <c:y val="4.8402876579143848E-3"/>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1577743553405687E-2"/>
          <c:y val="0.14961408512798066"/>
          <c:w val="0.92495424297858087"/>
          <c:h val="0.59548833783220878"/>
        </c:manualLayout>
      </c:layout>
      <c:lineChart>
        <c:grouping val="standard"/>
        <c:varyColors val="0"/>
        <c:ser>
          <c:idx val="0"/>
          <c:order val="0"/>
          <c:tx>
            <c:strRef>
              <c:f>Sheet1!$B$1</c:f>
              <c:strCache>
                <c:ptCount val="1"/>
                <c:pt idx="0">
                  <c:v>Revenue</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cat>
            <c:strRef>
              <c:f>Sheet1!$A$2:$A$13</c:f>
              <c:strCache>
                <c:ptCount val="12"/>
                <c:pt idx="0">
                  <c:v>CY12</c:v>
                </c:pt>
                <c:pt idx="1">
                  <c:v>CY13</c:v>
                </c:pt>
                <c:pt idx="2">
                  <c:v>CY14</c:v>
                </c:pt>
                <c:pt idx="3">
                  <c:v>CY15</c:v>
                </c:pt>
                <c:pt idx="4">
                  <c:v>CY16</c:v>
                </c:pt>
                <c:pt idx="5">
                  <c:v>CY17</c:v>
                </c:pt>
                <c:pt idx="6">
                  <c:v>CY18</c:v>
                </c:pt>
                <c:pt idx="7">
                  <c:v>CY19</c:v>
                </c:pt>
                <c:pt idx="8">
                  <c:v>CY20</c:v>
                </c:pt>
                <c:pt idx="9">
                  <c:v>CY21</c:v>
                </c:pt>
                <c:pt idx="10">
                  <c:v>CY22</c:v>
                </c:pt>
                <c:pt idx="11">
                  <c:v>CY23</c:v>
                </c:pt>
              </c:strCache>
            </c:strRef>
          </c:cat>
          <c:val>
            <c:numRef>
              <c:f>Sheet1!$B$2:$B$13</c:f>
              <c:numCache>
                <c:formatCode>_("$"* #,##0.00_);_("$"* \(#,##0.00\);_("$"* "-"??_);_(@_)</c:formatCode>
                <c:ptCount val="12"/>
                <c:pt idx="0">
                  <c:v>1.45</c:v>
                </c:pt>
                <c:pt idx="1">
                  <c:v>1.2</c:v>
                </c:pt>
                <c:pt idx="2">
                  <c:v>1.31</c:v>
                </c:pt>
                <c:pt idx="3">
                  <c:v>1.1399999999999999</c:v>
                </c:pt>
                <c:pt idx="4">
                  <c:v>1.36</c:v>
                </c:pt>
                <c:pt idx="5">
                  <c:v>1.28</c:v>
                </c:pt>
                <c:pt idx="6">
                  <c:v>1.1299999999999999</c:v>
                </c:pt>
                <c:pt idx="7">
                  <c:v>1.0900000000000001</c:v>
                </c:pt>
                <c:pt idx="8">
                  <c:v>1.06</c:v>
                </c:pt>
                <c:pt idx="9">
                  <c:v>2.6</c:v>
                </c:pt>
                <c:pt idx="10">
                  <c:v>1.23</c:v>
                </c:pt>
                <c:pt idx="11">
                  <c:v>1.1200000000000001</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Net Benefits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Sheet1!$A$2:$A$13</c:f>
              <c:strCache>
                <c:ptCount val="12"/>
                <c:pt idx="0">
                  <c:v>CY12</c:v>
                </c:pt>
                <c:pt idx="1">
                  <c:v>CY13</c:v>
                </c:pt>
                <c:pt idx="2">
                  <c:v>CY14</c:v>
                </c:pt>
                <c:pt idx="3">
                  <c:v>CY15</c:v>
                </c:pt>
                <c:pt idx="4">
                  <c:v>CY16</c:v>
                </c:pt>
                <c:pt idx="5">
                  <c:v>CY17</c:v>
                </c:pt>
                <c:pt idx="6">
                  <c:v>CY18</c:v>
                </c:pt>
                <c:pt idx="7">
                  <c:v>CY19</c:v>
                </c:pt>
                <c:pt idx="8">
                  <c:v>CY20</c:v>
                </c:pt>
                <c:pt idx="9">
                  <c:v>CY21</c:v>
                </c:pt>
                <c:pt idx="10">
                  <c:v>CY22</c:v>
                </c:pt>
                <c:pt idx="11">
                  <c:v>CY23</c:v>
                </c:pt>
              </c:strCache>
            </c:strRef>
          </c:cat>
          <c:val>
            <c:numRef>
              <c:f>Sheet1!$C$2:$C$13</c:f>
              <c:numCache>
                <c:formatCode>_("$"* #,##0.00_);_("$"* \(#,##0.00\);_("$"* "-"??_);_(@_)</c:formatCode>
                <c:ptCount val="12"/>
                <c:pt idx="0">
                  <c:v>1.1299999999999999</c:v>
                </c:pt>
                <c:pt idx="1">
                  <c:v>1.1000000000000001</c:v>
                </c:pt>
                <c:pt idx="2">
                  <c:v>0.95</c:v>
                </c:pt>
                <c:pt idx="3">
                  <c:v>0.9</c:v>
                </c:pt>
                <c:pt idx="4">
                  <c:v>0.9</c:v>
                </c:pt>
                <c:pt idx="5">
                  <c:v>0.9</c:v>
                </c:pt>
                <c:pt idx="6">
                  <c:v>0.85</c:v>
                </c:pt>
                <c:pt idx="7">
                  <c:v>0.8</c:v>
                </c:pt>
                <c:pt idx="8">
                  <c:v>3.91</c:v>
                </c:pt>
                <c:pt idx="9">
                  <c:v>0.68</c:v>
                </c:pt>
                <c:pt idx="10">
                  <c:v>0.56000000000000005</c:v>
                </c:pt>
                <c:pt idx="11">
                  <c:v>0.75</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valAx>
      <c:spPr>
        <a:noFill/>
        <a:ln>
          <a:noFill/>
        </a:ln>
        <a:effectLst/>
      </c:spPr>
    </c:plotArea>
    <c:legend>
      <c:legendPos val="b"/>
      <c:layout>
        <c:manualLayout>
          <c:xMode val="edge"/>
          <c:yMode val="edge"/>
          <c:x val="0.38940644816092207"/>
          <c:y val="0.86222635700513495"/>
          <c:w val="0.22118700727147397"/>
          <c:h val="9.90513417315500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Ohio’s unemployment compensation (UC) revenues exceeded net benefit payments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991384534"/>
              </p:ext>
            </p:extLst>
          </p:nvPr>
        </p:nvGraphicFramePr>
        <p:xfrm>
          <a:off x="1209675" y="1507493"/>
          <a:ext cx="10372725" cy="2623811"/>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208902" y="4419600"/>
            <a:ext cx="5496698" cy="1828800"/>
          </a:xfrm>
        </p:spPr>
        <p:txBody>
          <a:bodyPr>
            <a:normAutofit fontScale="92500"/>
          </a:bodyPr>
          <a:lstStyle/>
          <a:p>
            <a:r>
              <a:rPr lang="en-US" sz="1300" dirty="0"/>
              <a:t>UC revenues exceeded net benefit payments in both 2022 and 2023. </a:t>
            </a:r>
          </a:p>
          <a:p>
            <a:pPr lvl="1"/>
            <a:r>
              <a:rPr lang="en-US" sz="1200" dirty="0"/>
              <a:t>In 2023, UC revenues were $1.12 billion, while net benefits were $749.4 million.</a:t>
            </a:r>
          </a:p>
          <a:p>
            <a:r>
              <a:rPr lang="en-US" sz="1300" dirty="0"/>
              <a:t>The pandemic impacted 2020 and 2021 net benefits and revenues:</a:t>
            </a:r>
          </a:p>
          <a:p>
            <a:pPr lvl="1"/>
            <a:r>
              <a:rPr lang="en-US" sz="1200" dirty="0"/>
              <a:t>In 2020, UC net benefits far exceeded revenues – $3.91 billion versus $1.06 billion.</a:t>
            </a:r>
          </a:p>
          <a:p>
            <a:pPr lvl="1"/>
            <a:r>
              <a:rPr lang="en-US" sz="1200" dirty="0"/>
              <a:t>In 2021, revenues surpassed net benefits – $2.60 billion and $678.2 million, respectively. However, these revenues included $1.47 billion in American Rescue Plan Act (ARPA) funds deposited into the UC Trust Fund to repay federal loans taken to pay benefits during the pandemic. Hence, the spike in revenues in 2021.</a:t>
            </a:r>
          </a:p>
        </p:txBody>
      </p:sp>
      <p:sp>
        <p:nvSpPr>
          <p:cNvPr id="6" name="TextBox 5"/>
          <p:cNvSpPr txBox="1"/>
          <p:nvPr/>
        </p:nvSpPr>
        <p:spPr>
          <a:xfrm>
            <a:off x="1208902" y="4005590"/>
            <a:ext cx="7782698" cy="261610"/>
          </a:xfrm>
          <a:prstGeom prst="rect">
            <a:avLst/>
          </a:prstGeom>
          <a:noFill/>
        </p:spPr>
        <p:txBody>
          <a:bodyPr wrap="square" rtlCol="0">
            <a:spAutoFit/>
          </a:bodyPr>
          <a:lstStyle/>
          <a:p>
            <a:r>
              <a:rPr lang="en-US" sz="1100" dirty="0">
                <a:latin typeface="+mn-lt"/>
              </a:rPr>
              <a:t>Source: Ohio Department of Job and Family Services, Ohio Labor Market Information    *Does not include federal pandemic benefits</a:t>
            </a:r>
          </a:p>
        </p:txBody>
      </p:sp>
      <p:sp>
        <p:nvSpPr>
          <p:cNvPr id="3" name="Content Placeholder 2"/>
          <p:cNvSpPr>
            <a:spLocks noGrp="1"/>
          </p:cNvSpPr>
          <p:nvPr>
            <p:ph sz="quarter" idx="13"/>
          </p:nvPr>
        </p:nvSpPr>
        <p:spPr>
          <a:xfrm>
            <a:off x="6553200" y="4419599"/>
            <a:ext cx="5029200" cy="1828801"/>
          </a:xfrm>
        </p:spPr>
        <p:txBody>
          <a:bodyPr/>
          <a:lstStyle/>
          <a:p>
            <a:r>
              <a:rPr lang="en-US" sz="1200" dirty="0"/>
              <a:t>Regular state UC revenue is derived from taxes paid by most Ohio employers on the first $9,000 of each employee’s wages.</a:t>
            </a:r>
          </a:p>
          <a:p>
            <a:pPr lvl="1"/>
            <a:r>
              <a:rPr lang="en-US" sz="1100" dirty="0"/>
              <a:t>In 2023, tax rates ranged between 0.3% and 9.8% based on an employer’s “experience” of unemployment.</a:t>
            </a:r>
          </a:p>
          <a:p>
            <a:r>
              <a:rPr lang="en-US" sz="1200" dirty="0"/>
              <a:t>Eligible UC recipients can receive half of their average weekly wage up to a certain maximum amount.</a:t>
            </a:r>
          </a:p>
          <a:p>
            <a:pPr lvl="1"/>
            <a:r>
              <a:rPr lang="en-US" sz="1100" dirty="0"/>
              <a:t>In 2023, the average weekly benefit was about $460.</a:t>
            </a:r>
          </a:p>
          <a:p>
            <a:pPr lvl="1"/>
            <a:r>
              <a:rPr lang="en-US" sz="1100" dirty="0"/>
              <a:t>In December 2023, the average number of weeks compensated was 13.7.</a:t>
            </a:r>
          </a:p>
        </p:txBody>
      </p:sp>
    </p:spTree>
    <p:extLst>
      <p:ext uri="{BB962C8B-B14F-4D97-AF65-F5344CB8AC3E}">
        <p14:creationId xmlns:p14="http://schemas.microsoft.com/office/powerpoint/2010/main" val="145702074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1617</TotalTime>
  <Words>252</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Ohio’s unemployment compensation (UC) revenues exceeded net benefit payments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Jacquelyn Schroeder</dc:creator>
  <cp:lastModifiedBy>Zach Gleim</cp:lastModifiedBy>
  <cp:revision>62</cp:revision>
  <cp:lastPrinted>2022-05-16T19:03:05Z</cp:lastPrinted>
  <dcterms:created xsi:type="dcterms:W3CDTF">2022-06-28T17:05:13Z</dcterms:created>
  <dcterms:modified xsi:type="dcterms:W3CDTF">2024-08-07T18:01:03Z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