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5"/>
  </p:notesMasterIdLst>
  <p:handoutMasterIdLst>
    <p:handoutMasterId r:id="rId6"/>
  </p:handoutMasterIdLst>
  <p:sldIdLst>
    <p:sldId id="276" r:id="rId2"/>
    <p:sldId id="266" r:id="rId3"/>
    <p:sldId id="275" r:id="rId4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5976" autoAdjust="0"/>
  </p:normalViewPr>
  <p:slideViewPr>
    <p:cSldViewPr>
      <p:cViewPr varScale="1">
        <p:scale>
          <a:sx n="114" d="100"/>
          <a:sy n="114" d="100"/>
        </p:scale>
        <p:origin x="41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Ohio’s Transportation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56920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 commuters rely on an extensive infrastructure network</a:t>
            </a:r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008581"/>
              </p:ext>
            </p:extLst>
          </p:nvPr>
        </p:nvGraphicFramePr>
        <p:xfrm>
          <a:off x="1219200" y="1786340"/>
          <a:ext cx="6858000" cy="3395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44781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Ohio Transportation</a:t>
                      </a:r>
                      <a:r>
                        <a:rPr lang="en-US" sz="1350" baseline="0" dirty="0"/>
                        <a:t> Statistics (2022)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Measurement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Ohio Statistic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Ohio Ranking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50-State Median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41504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Bridges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27,003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</a:t>
                      </a:r>
                      <a:r>
                        <a:rPr lang="en-US" sz="1200" baseline="30000" dirty="0"/>
                        <a:t>nd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9,481</a:t>
                      </a: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41504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Lane road miles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262,271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9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</a:t>
                      </a: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165,275</a:t>
                      </a: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41504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Vehicle miles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traveled (VMT) (millions)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110,578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7</a:t>
                      </a:r>
                      <a:r>
                        <a:rPr lang="en-US" sz="1200" baseline="30000" dirty="0"/>
                        <a:t>th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48,047</a:t>
                      </a: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41504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Public transit vehicles (urban and rural)*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4,504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11</a:t>
                      </a:r>
                      <a:r>
                        <a:rPr lang="en-US" sz="1200" baseline="30000" dirty="0"/>
                        <a:t>th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1,622</a:t>
                      </a: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41504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Public transit passenger trips (urban and rural)*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49,089,526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19</a:t>
                      </a:r>
                      <a:r>
                        <a:rPr lang="en-US" sz="1200" baseline="30000" dirty="0"/>
                        <a:t>th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21,464,941</a:t>
                      </a: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41504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Airplane enplanements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8,920,949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24</a:t>
                      </a:r>
                      <a:r>
                        <a:rPr lang="en-US" sz="1200" baseline="30000" dirty="0"/>
                        <a:t>th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6,637,692</a:t>
                      </a: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153400" y="1828800"/>
            <a:ext cx="3429000" cy="3418697"/>
          </a:xfrm>
        </p:spPr>
        <p:txBody>
          <a:bodyPr>
            <a:noAutofit/>
          </a:bodyPr>
          <a:lstStyle/>
          <a:p>
            <a:r>
              <a:rPr lang="en-US" sz="2600" dirty="0"/>
              <a:t>Ohio’s land mass of 44,826 square miles ranks 34</a:t>
            </a:r>
            <a:r>
              <a:rPr lang="en-US" sz="2600" baseline="30000" dirty="0"/>
              <a:t>th</a:t>
            </a:r>
            <a:r>
              <a:rPr lang="en-US" sz="2600" dirty="0"/>
              <a:t> in the U.S.</a:t>
            </a:r>
          </a:p>
          <a:p>
            <a:r>
              <a:rPr lang="en-US" sz="2600" dirty="0"/>
              <a:t>Compared to other states, Ohio ranks high in the number of bridges (2</a:t>
            </a:r>
            <a:r>
              <a:rPr lang="en-US" sz="2600" baseline="30000" dirty="0"/>
              <a:t>nd</a:t>
            </a:r>
            <a:r>
              <a:rPr lang="en-US" sz="2600" dirty="0"/>
              <a:t>) and lane road miles (9</a:t>
            </a:r>
            <a:r>
              <a:rPr lang="en-US" sz="2600" baseline="30000" dirty="0"/>
              <a:t>th</a:t>
            </a:r>
            <a:r>
              <a:rPr lang="en-US" sz="2600" dirty="0"/>
              <a:t>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5181600"/>
            <a:ext cx="68616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*Uses 2020 data; data for 2022 not available </a:t>
            </a:r>
          </a:p>
          <a:p>
            <a:r>
              <a:rPr lang="en-US" sz="1100" dirty="0">
                <a:latin typeface="+mn-lt"/>
              </a:rPr>
              <a:t>Sources: U.S. Census Bureau; Federal Highway Administration (FHWA); American Public Transportation Association and Federal Transit Administration; Federal Aviation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78054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Ohio’s transportation infrastructure supports robust commercial activity</a:t>
            </a:r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129749"/>
              </p:ext>
            </p:extLst>
          </p:nvPr>
        </p:nvGraphicFramePr>
        <p:xfrm>
          <a:off x="1219200" y="1600200"/>
          <a:ext cx="6858001" cy="3817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1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39299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Ohio Transportation Statistics (2022)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51041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Measurement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Ohio Statistic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Ohio Ranking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50-State Median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r>
                        <a:rPr lang="en-US" sz="1200" dirty="0"/>
                        <a:t>Truck freight value (in $ millions)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$704,156.9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6</a:t>
                      </a:r>
                      <a:r>
                        <a:rPr lang="en-US" sz="1200" baseline="30000" dirty="0"/>
                        <a:t>th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$230,767.7</a:t>
                      </a: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r>
                        <a:rPr lang="en-US" sz="1200" dirty="0"/>
                        <a:t>Multiple modes and mail value (in $ millions)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$97,686.8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11</a:t>
                      </a:r>
                      <a:r>
                        <a:rPr lang="en-US" sz="1200" baseline="30000" dirty="0"/>
                        <a:t>th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$36,770.7</a:t>
                      </a: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Pipeline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value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(in $ millions)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(mainly oil &amp; gas)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$63,434.4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6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</a:t>
                      </a:r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$19,178.0</a:t>
                      </a: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Freight railroad miles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5,139.0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4</a:t>
                      </a:r>
                      <a:r>
                        <a:rPr lang="en-US" sz="1200" baseline="30000" dirty="0"/>
                        <a:t>th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2,723.0</a:t>
                      </a: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Rail freight value (in $ millions)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$20,826.1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aseline="0" dirty="0"/>
                        <a:t>12</a:t>
                      </a:r>
                      <a:r>
                        <a:rPr lang="en-US" sz="1200" baseline="30000" dirty="0"/>
                        <a:t>th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$8,484.3</a:t>
                      </a: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Inland water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way miles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440.0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22</a:t>
                      </a:r>
                      <a:r>
                        <a:rPr lang="en-US" sz="1200" baseline="30000" dirty="0"/>
                        <a:t>nd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335.0</a:t>
                      </a: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Waterborne freight value (in $ millions)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$3,760.8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16</a:t>
                      </a:r>
                      <a:r>
                        <a:rPr lang="en-US" sz="1200" baseline="30000" dirty="0"/>
                        <a:t>th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$2,180.6</a:t>
                      </a: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Air freight value (in $ millions)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$14,847.0</a:t>
                      </a:r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14</a:t>
                      </a:r>
                      <a:r>
                        <a:rPr lang="en-US" sz="1200" baseline="30000" dirty="0"/>
                        <a:t>th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$5,615.0</a:t>
                      </a: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153400" y="1610503"/>
            <a:ext cx="3733800" cy="4256897"/>
          </a:xfrm>
        </p:spPr>
        <p:txBody>
          <a:bodyPr/>
          <a:lstStyle/>
          <a:p>
            <a:r>
              <a:rPr lang="en-US" sz="2600" dirty="0"/>
              <a:t>Ohio’s freight transportation network includes:</a:t>
            </a:r>
          </a:p>
          <a:p>
            <a:pPr lvl="1"/>
            <a:r>
              <a:rPr lang="en-US" dirty="0"/>
              <a:t>8 major interstates</a:t>
            </a:r>
          </a:p>
          <a:p>
            <a:pPr lvl="1"/>
            <a:r>
              <a:rPr lang="en-US" dirty="0"/>
              <a:t>8 cargo airports</a:t>
            </a:r>
          </a:p>
          <a:p>
            <a:pPr lvl="1"/>
            <a:r>
              <a:rPr lang="en-US" dirty="0"/>
              <a:t>21 intermodal freight connectors</a:t>
            </a:r>
          </a:p>
          <a:p>
            <a:pPr lvl="1"/>
            <a:r>
              <a:rPr lang="en-US" dirty="0"/>
              <a:t>170 commercial ports and maritime terminals</a:t>
            </a:r>
          </a:p>
          <a:p>
            <a:pPr lvl="1"/>
            <a:r>
              <a:rPr lang="en-US" dirty="0"/>
              <a:t>120,000+ pipeline miles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417459"/>
            <a:ext cx="6858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Sources: FHWA and Bureau of Transportation Statistics – Freight Analysis Framework; Bureau of Transportation Statistics – State Transportation Infrastructure</a:t>
            </a:r>
          </a:p>
          <a:p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1861232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8648</TotalTime>
  <Words>313</Words>
  <Application>Microsoft Office PowerPoint</Application>
  <PresentationFormat>Widescreen</PresentationFormat>
  <Paragraphs>80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Georgia</vt:lpstr>
      <vt:lpstr>Times New Roman</vt:lpstr>
      <vt:lpstr>Wingdings</vt:lpstr>
      <vt:lpstr>Layers</vt:lpstr>
      <vt:lpstr>Ohio’s Transportation Infrastructure</vt:lpstr>
      <vt:lpstr>Ohio commuters rely on an extensive infrastructure network</vt:lpstr>
      <vt:lpstr>Ohio’s transportation infrastructure supports robust commercial activity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Jared Cape</dc:creator>
  <cp:lastModifiedBy>Linda Bayer</cp:lastModifiedBy>
  <cp:revision>62</cp:revision>
  <cp:lastPrinted>2022-09-02T14:34:26Z</cp:lastPrinted>
  <dcterms:created xsi:type="dcterms:W3CDTF">2022-07-20T16:31:08Z</dcterms:created>
  <dcterms:modified xsi:type="dcterms:W3CDTF">2024-08-14T17:08:23Z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