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on Phillips" initials="JP" lastIdx="2" clrIdx="0">
    <p:extLst>
      <p:ext uri="{19B8F6BF-5375-455C-9EA6-DF929625EA0E}">
        <p15:presenceInfo xmlns:p15="http://schemas.microsoft.com/office/powerpoint/2012/main" userId="Jason Phillip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75976" autoAdjust="0"/>
  </p:normalViewPr>
  <p:slideViewPr>
    <p:cSldViewPr>
      <p:cViewPr varScale="1">
        <p:scale>
          <a:sx n="115" d="100"/>
          <a:sy n="115" d="100"/>
        </p:scale>
        <p:origin x="14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solidFill>
                  <a:schemeClr val="tx1"/>
                </a:solidFill>
                <a:effectLst/>
              </a:rPr>
              <a:t>Percentage of High School Graduates Going Directly to College for Ohio and U.S.</a:t>
            </a:r>
            <a:endParaRPr lang="en-US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450599520383693"/>
          <c:y val="1.16988692628330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631820471476877E-2"/>
                  <c:y val="7.197752343228232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1"/>
                        </a:solidFill>
                      </a:rPr>
                      <a:t>52.8%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84D-4830-9226-D3F59DE5C57C}"/>
                </c:ext>
              </c:extLst>
            </c:dLbl>
            <c:dLbl>
              <c:idx val="9"/>
              <c:layout>
                <c:manualLayout>
                  <c:x val="-2.8631820471476877E-2"/>
                  <c:y val="6.61280888008657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565-441F-BACA-19B7FB15C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2004</c:v>
                </c:pt>
                <c:pt idx="1">
                  <c:v>2006</c:v>
                </c:pt>
                <c:pt idx="2">
                  <c:v>2008</c:v>
                </c:pt>
                <c:pt idx="3">
                  <c:v>2010</c:v>
                </c:pt>
                <c:pt idx="4">
                  <c:v>2012</c:v>
                </c:pt>
                <c:pt idx="5">
                  <c:v>2014 (Est.)</c:v>
                </c:pt>
                <c:pt idx="6">
                  <c:v>2016 (Est.)</c:v>
                </c:pt>
                <c:pt idx="7">
                  <c:v>2018 (Est.)</c:v>
                </c:pt>
                <c:pt idx="8">
                  <c:v>2020 (Est.)</c:v>
                </c:pt>
                <c:pt idx="9">
                  <c:v>2022 (Est.)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0.52820142586409169</c:v>
                </c:pt>
                <c:pt idx="1">
                  <c:v>0.59965037645868158</c:v>
                </c:pt>
                <c:pt idx="2">
                  <c:v>0.62694765160856403</c:v>
                </c:pt>
                <c:pt idx="3">
                  <c:v>0.61480181366096243</c:v>
                </c:pt>
                <c:pt idx="4">
                  <c:v>0.59889111939585127</c:v>
                </c:pt>
                <c:pt idx="5">
                  <c:v>0.58918693642494502</c:v>
                </c:pt>
                <c:pt idx="6">
                  <c:v>0.56573763209065553</c:v>
                </c:pt>
                <c:pt idx="7">
                  <c:v>0.55102432915157507</c:v>
                </c:pt>
                <c:pt idx="8">
                  <c:v>0.53193377582220891</c:v>
                </c:pt>
                <c:pt idx="9">
                  <c:v>0.52700432838687516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2"/>
                        </a:solidFill>
                      </a:rPr>
                      <a:t>55.6%</a:t>
                    </a:r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84D-4830-9226-D3F59DE5C5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2004</c:v>
                </c:pt>
                <c:pt idx="1">
                  <c:v>2006</c:v>
                </c:pt>
                <c:pt idx="2">
                  <c:v>2008</c:v>
                </c:pt>
                <c:pt idx="3">
                  <c:v>2010</c:v>
                </c:pt>
                <c:pt idx="4">
                  <c:v>2012</c:v>
                </c:pt>
                <c:pt idx="5">
                  <c:v>2014 (Est.)</c:v>
                </c:pt>
                <c:pt idx="6">
                  <c:v>2016 (Est.)</c:v>
                </c:pt>
                <c:pt idx="7">
                  <c:v>2018 (Est.)</c:v>
                </c:pt>
                <c:pt idx="8">
                  <c:v>2020 (Est.)</c:v>
                </c:pt>
                <c:pt idx="9">
                  <c:v>2022 (Est.)</c:v>
                </c:pt>
              </c:strCache>
            </c:strRef>
          </c:cat>
          <c:val>
            <c:numRef>
              <c:f>Sheet1!$C$2:$C$11</c:f>
              <c:numCache>
                <c:formatCode>0.0%</c:formatCode>
                <c:ptCount val="10"/>
                <c:pt idx="0">
                  <c:v>0.55624493192604008</c:v>
                </c:pt>
                <c:pt idx="1">
                  <c:v>0.61615762242006245</c:v>
                </c:pt>
                <c:pt idx="2">
                  <c:v>0.6323519852261118</c:v>
                </c:pt>
                <c:pt idx="3">
                  <c:v>0.62502378703576</c:v>
                </c:pt>
                <c:pt idx="4">
                  <c:v>0.61533164050142386</c:v>
                </c:pt>
                <c:pt idx="5">
                  <c:v>0.61482140820272158</c:v>
                </c:pt>
                <c:pt idx="6">
                  <c:v>0.5985070809232903</c:v>
                </c:pt>
                <c:pt idx="7">
                  <c:v>0.59202800728973071</c:v>
                </c:pt>
                <c:pt idx="8">
                  <c:v>0.55000436538134034</c:v>
                </c:pt>
                <c:pt idx="9">
                  <c:v>0.55360324431358721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Percentage of Ohio high school graduates going</a:t>
            </a:r>
            <a:br>
              <a:rPr lang="en-US" dirty="0"/>
            </a:br>
            <a:r>
              <a:rPr lang="en-US" dirty="0"/>
              <a:t>directly to college decreased in 2022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34153131"/>
              </p:ext>
            </p:extLst>
          </p:nvPr>
        </p:nvGraphicFramePr>
        <p:xfrm>
          <a:off x="990601" y="1562651"/>
          <a:ext cx="10591800" cy="217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3810000"/>
            <a:ext cx="5791200" cy="2281322"/>
          </a:xfrm>
        </p:spPr>
        <p:txBody>
          <a:bodyPr/>
          <a:lstStyle/>
          <a:p>
            <a:r>
              <a:rPr lang="en-US" sz="1400" dirty="0"/>
              <a:t>The percentage of Ohio high school graduates going directly to college (“immediate matriculation rate”) decreased by 0.5 percentage points to 52.7% in 2022, according to </a:t>
            </a:r>
            <a:r>
              <a:rPr lang="en-US" sz="1400" dirty="0" smtClean="0"/>
              <a:t>estimates made </a:t>
            </a:r>
            <a:r>
              <a:rPr lang="en-US" sz="1400" dirty="0"/>
              <a:t>by the Pell Institute.</a:t>
            </a:r>
          </a:p>
          <a:p>
            <a:r>
              <a:rPr lang="en-US" sz="1400" dirty="0"/>
              <a:t>Ohio’s immediate matriculation rate has been decreasing since its high-water mark of 62.7% </a:t>
            </a:r>
            <a:r>
              <a:rPr lang="en-US" sz="1400" dirty="0" smtClean="0"/>
              <a:t> in 2008</a:t>
            </a:r>
            <a:r>
              <a:rPr lang="en-US" sz="1400" dirty="0"/>
              <a:t>. Since then, the rate has fallen 10.0 percentage points.</a:t>
            </a:r>
          </a:p>
          <a:p>
            <a:r>
              <a:rPr lang="en-US" sz="1400" dirty="0"/>
              <a:t>Since 2004, Ohio’s rate has been below the national average. </a:t>
            </a:r>
          </a:p>
          <a:p>
            <a:pPr lvl="1"/>
            <a:r>
              <a:rPr lang="en-US" sz="1200" dirty="0"/>
              <a:t>Ohio’s rate was 2.7 percentage points below the national average in 2022.</a:t>
            </a:r>
          </a:p>
          <a:p>
            <a:pPr lvl="1"/>
            <a:r>
              <a:rPr lang="en-US" sz="1200" dirty="0"/>
              <a:t>The gap </a:t>
            </a:r>
            <a:r>
              <a:rPr lang="en-US" sz="1200" dirty="0" smtClean="0"/>
              <a:t>between the two rates was smallest in 2008, when it was 0.5 percentage points, and greatest </a:t>
            </a:r>
            <a:r>
              <a:rPr lang="en-US" sz="1200" dirty="0"/>
              <a:t>in 2018, when it reached 4.1 percentage points.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21032049"/>
              </p:ext>
            </p:extLst>
          </p:nvPr>
        </p:nvGraphicFramePr>
        <p:xfrm>
          <a:off x="6553200" y="3668162"/>
          <a:ext cx="5029200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488675">
                <a:tc gridSpan="3"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Percentage of High School Graduates Going Directly to College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in 2022 for Ohio and Neighboring States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26655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State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National Rank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Percentage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Kentucky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24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55.3%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309434095"/>
                  </a:ext>
                </a:extLst>
              </a:tr>
              <a:tr h="26655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Indiana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29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54.1%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359599569"/>
                  </a:ext>
                </a:extLst>
              </a:tr>
              <a:tr h="266550">
                <a:tc>
                  <a:txBody>
                    <a:bodyPr/>
                    <a:lstStyle/>
                    <a:p>
                      <a:r>
                        <a:rPr lang="en-US" sz="1200" dirty="0"/>
                        <a:t>Michigan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30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54.0%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248150243"/>
                  </a:ext>
                </a:extLst>
              </a:tr>
              <a:tr h="269546">
                <a:tc>
                  <a:txBody>
                    <a:bodyPr/>
                    <a:lstStyle/>
                    <a:p>
                      <a:r>
                        <a:rPr lang="en-US" sz="1200" b="1" dirty="0"/>
                        <a:t>Ohio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34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52.7%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266550">
                <a:tc>
                  <a:txBody>
                    <a:bodyPr/>
                    <a:lstStyle/>
                    <a:p>
                      <a:r>
                        <a:rPr lang="en-US" sz="1200" dirty="0"/>
                        <a:t>West 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/>
                        <a:t>44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dirty="0"/>
                        <a:t>48.3%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219455728"/>
                  </a:ext>
                </a:extLst>
              </a:tr>
              <a:tr h="266550">
                <a:tc>
                  <a:txBody>
                    <a:bodyPr/>
                    <a:lstStyle/>
                    <a:p>
                      <a:r>
                        <a:rPr lang="en-US" sz="1200" dirty="0"/>
                        <a:t>Pennsylvania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47</a:t>
                      </a:r>
                    </a:p>
                  </a:txBody>
                  <a:tcPr marR="7315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44.5%</a:t>
                      </a:r>
                    </a:p>
                  </a:txBody>
                  <a:tcPr marR="548640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3404455"/>
            <a:ext cx="45224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Sources: National Center for Education Statistics; Pell Institute </a:t>
            </a: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1199</TotalTime>
  <Words>208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Percentage of Ohio high school graduates going directly to college decreased in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Skinny line chart/small table</dc:title>
  <dc:creator>Jason Glover</dc:creator>
  <cp:lastModifiedBy>Linda Bayer</cp:lastModifiedBy>
  <cp:revision>33</cp:revision>
  <cp:lastPrinted>2022-05-16T19:03:05Z</cp:lastPrinted>
  <dcterms:created xsi:type="dcterms:W3CDTF">2022-06-29T18:12:44Z</dcterms:created>
  <dcterms:modified xsi:type="dcterms:W3CDTF">2024-07-23T20:50:54Z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