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6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u="none" strike="noStrike" kern="1200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State-Source Receipts by Category, FY 2024</a:t>
            </a:r>
          </a:p>
        </c:rich>
      </c:tx>
      <c:layout>
        <c:manualLayout>
          <c:xMode val="edge"/>
          <c:yMode val="edge"/>
          <c:x val="0.1452"/>
          <c:y val="1.681850035038542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State-Source Receipts by 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72-442D-9A2C-7FB4CB776B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97-48B9-B52A-43964B10AA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272-442D-9A2C-7FB4CB776B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97-48B9-B52A-43964B10AA3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F97-48B9-B52A-43964B10AA3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F97-48B9-B52A-43964B10AA3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F97-48B9-B52A-43964B10AA3B}"/>
              </c:ext>
            </c:extLst>
          </c:dPt>
          <c:dLbls>
            <c:dLbl>
              <c:idx val="0"/>
              <c:layout>
                <c:manualLayout>
                  <c:x val="5.5442125984251946E-2"/>
                  <c:y val="-0.1946141070137781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72-442D-9A2C-7FB4CB776BC1}"/>
                </c:ext>
              </c:extLst>
            </c:dLbl>
            <c:dLbl>
              <c:idx val="1"/>
              <c:layout>
                <c:manualLayout>
                  <c:x val="0.14686062992125984"/>
                  <c:y val="0.1565398473754200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97-48B9-B52A-43964B10AA3B}"/>
                </c:ext>
              </c:extLst>
            </c:dLbl>
            <c:dLbl>
              <c:idx val="2"/>
              <c:layout>
                <c:manualLayout>
                  <c:x val="-2.3892716535433161E-2"/>
                  <c:y val="-8.181692775438835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E11DBC-553D-45A4-9E9B-C59E2623A10F}" type="CATEGORYNAME">
                      <a:rPr lang="en-US"/>
                      <a:pPr>
                        <a:defRPr sz="1197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aseline="0" dirty="0"/>
                      <a:t>
4.9%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272-442D-9A2C-7FB4CB776BC1}"/>
                </c:ext>
              </c:extLst>
            </c:dLbl>
            <c:dLbl>
              <c:idx val="3"/>
              <c:layout>
                <c:manualLayout>
                  <c:x val="-7.5248031496062996E-3"/>
                  <c:y val="2.0129228765810488E-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97-48B9-B52A-43964B10AA3B}"/>
                </c:ext>
              </c:extLst>
            </c:dLbl>
            <c:dLbl>
              <c:idx val="6"/>
              <c:layout>
                <c:manualLayout>
                  <c:x val="-3.9372145669291342E-2"/>
                  <c:y val="1.401541695865446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Business Taxes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FEC8556-50DB-4F51-B533-642440F58277}" type="PERCENTAGE">
                      <a:rPr lang="en-US" baseline="0">
                        <a:solidFill>
                          <a:schemeClr val="tx1"/>
                        </a:solidFill>
                      </a:rPr>
                      <a:pPr>
                        <a:defRPr sz="1197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696240157480312"/>
                      <c:h val="0.202438682550805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AF97-48B9-B52A-43964B10AA3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General Sales and Use Tax</c:v>
                </c:pt>
                <c:pt idx="1">
                  <c:v>Income Tax</c:v>
                </c:pt>
                <c:pt idx="2">
                  <c:v>Lottery</c:v>
                </c:pt>
                <c:pt idx="3">
                  <c:v>All Other </c:v>
                </c:pt>
                <c:pt idx="4">
                  <c:v>Commercial Activity Tax</c:v>
                </c:pt>
                <c:pt idx="5">
                  <c:v>Other Business Taxes</c:v>
                </c:pt>
              </c:strCache>
            </c:strRef>
          </c:cat>
          <c:val>
            <c:numRef>
              <c:f>Sheet1!$B$2:$B$7</c:f>
              <c:numCache>
                <c:formatCode>"$"#,##0.00</c:formatCode>
                <c:ptCount val="6"/>
                <c:pt idx="0">
                  <c:v>13947.7</c:v>
                </c:pt>
                <c:pt idx="1">
                  <c:v>10004.700000000001</c:v>
                </c:pt>
                <c:pt idx="2">
                  <c:v>1514</c:v>
                </c:pt>
                <c:pt idx="3">
                  <c:v>1610.5</c:v>
                </c:pt>
                <c:pt idx="4">
                  <c:v>2366</c:v>
                </c:pt>
                <c:pt idx="5">
                  <c:v>1738.1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72-442D-9A2C-7FB4CB776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plitType val="pos"/>
        <c:splitPos val="2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0.04445</cdr:x>
      <cdr:y>0.10091</cdr:y>
    </cdr:from>
    <cdr:to>
      <cdr:x>0.34945</cdr:x>
      <cdr:y>0.15697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5829" y="457201"/>
          <a:ext cx="1549400" cy="2539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/>
            <a:t>Total: $31.18 billion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56388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941387"/>
          </a:xfrm>
        </p:spPr>
        <p:txBody>
          <a:bodyPr/>
          <a:lstStyle/>
          <a:p>
            <a:r>
              <a:rPr lang="en-US" dirty="0"/>
              <a:t>Sales and income taxes lead state-source GRF</a:t>
            </a:r>
            <a:br>
              <a:rPr lang="en-US" dirty="0"/>
            </a:br>
            <a:r>
              <a:rPr lang="en-US" dirty="0"/>
              <a:t>and lottery profits receipts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400800" y="1600200"/>
            <a:ext cx="5181600" cy="4530725"/>
          </a:xfrm>
        </p:spPr>
        <p:txBody>
          <a:bodyPr/>
          <a:lstStyle/>
          <a:p>
            <a:pPr marL="0" indent="0">
              <a:buNone/>
            </a:pPr>
            <a:endParaRPr lang="en-US" sz="1700" dirty="0"/>
          </a:p>
          <a:p>
            <a:r>
              <a:rPr lang="en-US" sz="1700" dirty="0"/>
              <a:t>Receipts from the sales tax ($13.95 billion) and the income tax ($10.00 billion) accounted for 76.8% of state-source receipts of $31.18 billion in FY 2024.</a:t>
            </a:r>
          </a:p>
          <a:p>
            <a:r>
              <a:rPr lang="en-US" sz="1700" dirty="0"/>
              <a:t>Business taxes totaled $4.10 billion, including $2.37 billion from the commercial activity tax.</a:t>
            </a:r>
          </a:p>
          <a:p>
            <a:r>
              <a:rPr lang="en-US" sz="1700" dirty="0"/>
              <a:t>All other receipts totaled $1.61 billion and were primarily comprised of the cigarette tax ($750.4 million) and investment earnings ($454.3 million).</a:t>
            </a:r>
          </a:p>
          <a:p>
            <a:r>
              <a:rPr lang="en-US" sz="1700" dirty="0"/>
              <a:t>Lottery profits, $1.51 billion in FY 2024, are solely used to support state education programs. </a:t>
            </a:r>
          </a:p>
          <a:p>
            <a:r>
              <a:rPr lang="en-US" sz="1700" dirty="0"/>
              <a:t>State-source GRF and lottery profits receipts decreased 2.7% in FY 2024, after increasing for three consecutive years. 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11457088"/>
              </p:ext>
            </p:extLst>
          </p:nvPr>
        </p:nvGraphicFramePr>
        <p:xfrm>
          <a:off x="990600" y="1600199"/>
          <a:ext cx="5080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568199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Administrative Knowledge System</a:t>
            </a:r>
          </a:p>
        </p:txBody>
      </p:sp>
    </p:spTree>
    <p:extLst>
      <p:ext uri="{BB962C8B-B14F-4D97-AF65-F5344CB8AC3E}">
        <p14:creationId xmlns:p14="http://schemas.microsoft.com/office/powerpoint/2010/main" val="3845633915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808</TotalTime>
  <Words>161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Sales and income taxes lead state-source GRF and lottery profits receipts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Linda Bayer</cp:lastModifiedBy>
  <cp:revision>46</cp:revision>
  <cp:lastPrinted>2022-05-16T19:03:05Z</cp:lastPrinted>
  <dcterms:created xsi:type="dcterms:W3CDTF">2022-06-06T15:46:54Z</dcterms:created>
  <dcterms:modified xsi:type="dcterms:W3CDTF">2024-09-17T16:33:11Z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