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schemeClr val="tx1"/>
                </a:solidFill>
              </a:rPr>
              <a:t>State</a:t>
            </a:r>
            <a:r>
              <a:rPr lang="en-US" sz="1600" baseline="0" dirty="0">
                <a:solidFill>
                  <a:schemeClr val="tx1"/>
                </a:solidFill>
              </a:rPr>
              <a:t> Employee Headcount by Calendar Year</a:t>
            </a:r>
            <a:endParaRPr lang="en-US" sz="16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6296240157480313"/>
          <c:y val="1.04166666666666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 Employee Headcount by Calendar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53044</c:v>
                </c:pt>
                <c:pt idx="1">
                  <c:v>53182</c:v>
                </c:pt>
                <c:pt idx="2">
                  <c:v>52926</c:v>
                </c:pt>
                <c:pt idx="3">
                  <c:v>52675</c:v>
                </c:pt>
                <c:pt idx="4">
                  <c:v>52638</c:v>
                </c:pt>
                <c:pt idx="5">
                  <c:v>50666</c:v>
                </c:pt>
                <c:pt idx="6">
                  <c:v>49833</c:v>
                </c:pt>
                <c:pt idx="7">
                  <c:v>49393</c:v>
                </c:pt>
                <c:pt idx="8">
                  <c:v>50558</c:v>
                </c:pt>
                <c:pt idx="9">
                  <c:v>51678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57-4456-AA41-9F0C678B9C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8684256"/>
        <c:axId val="1437318000"/>
      </c:barChart>
      <c:catAx>
        <c:axId val="143868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7318000"/>
        <c:crosses val="autoZero"/>
        <c:auto val="1"/>
        <c:lblAlgn val="ctr"/>
        <c:lblOffset val="100"/>
        <c:noMultiLvlLbl val="0"/>
      </c:catAx>
      <c:valAx>
        <c:axId val="143731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868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ohio.gov/wps/portal/gov/data/view/state-employee-trends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7341-3A35-B352-4451-949798AF6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state employee headcount increased in two successive years following the 2022 low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7374C29-968F-C859-3FA0-0D4DFE88CBA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36237505"/>
              </p:ext>
            </p:extLst>
          </p:nvPr>
        </p:nvGraphicFramePr>
        <p:xfrm>
          <a:off x="1219200" y="1722601"/>
          <a:ext cx="5080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8784C-1ACF-315B-059B-C2E79CA8C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2400" y="1752600"/>
            <a:ext cx="5384800" cy="3907792"/>
          </a:xfrm>
        </p:spPr>
        <p:txBody>
          <a:bodyPr/>
          <a:lstStyle/>
          <a:p>
            <a:r>
              <a:rPr lang="en-US" sz="1700" dirty="0"/>
              <a:t>As of July 2024, the state employed 51,678 people.</a:t>
            </a:r>
          </a:p>
          <a:p>
            <a:pPr lvl="1"/>
            <a:r>
              <a:rPr lang="en-US" sz="1500" dirty="0"/>
              <a:t>Full-time permanent positions: 46,755 (90.5%).</a:t>
            </a:r>
          </a:p>
          <a:p>
            <a:pPr lvl="1"/>
            <a:r>
              <a:rPr lang="en-US" sz="1500" dirty="0"/>
              <a:t>Part-time, seasonal, or other temporary roles: 4,923 (9.5%).</a:t>
            </a:r>
          </a:p>
          <a:p>
            <a:pPr lvl="1"/>
            <a:r>
              <a:rPr lang="en-US" sz="1500" dirty="0"/>
              <a:t>This is an increase of 2,285 since the multi-year low of 49,393 that occurred in 2022.</a:t>
            </a:r>
          </a:p>
          <a:p>
            <a:r>
              <a:rPr lang="en-US" sz="1700" dirty="0"/>
              <a:t>Two state agencies employed nearly one-third of the state workforce in 2024. </a:t>
            </a:r>
          </a:p>
          <a:p>
            <a:pPr lvl="1"/>
            <a:r>
              <a:rPr lang="en-US" sz="1500" dirty="0"/>
              <a:t>The Department of Rehabilitation and Correction was the largest state employer, with 11,527 (22.3%) of the total. </a:t>
            </a:r>
          </a:p>
          <a:p>
            <a:pPr lvl="1"/>
            <a:r>
              <a:rPr lang="en-US" sz="1500" dirty="0"/>
              <a:t>The Department of Transportation employed 5,294 (10.2%) of the total. </a:t>
            </a:r>
          </a:p>
          <a:p>
            <a:r>
              <a:rPr lang="en-US" sz="1700" dirty="0"/>
              <a:t>In contrast, 51 agencies employed fewer than 100 employees, and 35 agencies, mostly boards and commissions, employed fewer than 25 employees.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B616D2-EE28-3ED9-29A6-53F58DBFFDA2}"/>
              </a:ext>
            </a:extLst>
          </p:cNvPr>
          <p:cNvSpPr txBox="1"/>
          <p:nvPr/>
        </p:nvSpPr>
        <p:spPr>
          <a:xfrm>
            <a:off x="1223356" y="5486400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</a:t>
            </a:r>
            <a:r>
              <a:rPr lang="en-US" sz="1100" dirty="0">
                <a:latin typeface="+mn-lt"/>
                <a:hlinkClick r:id="rId3"/>
              </a:rPr>
              <a:t>data.ohio.gov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9194496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10390</TotalTime>
  <Words>144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state employee headcount increased in two successive years following the 2022 low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Zach Gleim</cp:lastModifiedBy>
  <cp:revision>34</cp:revision>
  <cp:lastPrinted>2022-07-13T14:43:02Z</cp:lastPrinted>
  <dcterms:created xsi:type="dcterms:W3CDTF">2022-06-06T15:46:54Z</dcterms:created>
  <dcterms:modified xsi:type="dcterms:W3CDTF">2024-07-23T18:10:32Z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