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6"/>
  </p:notesMasterIdLst>
  <p:handoutMasterIdLst>
    <p:handoutMasterId r:id="rId7"/>
  </p:handoutMasterIdLst>
  <p:sldIdLst>
    <p:sldId id="269" r:id="rId2"/>
    <p:sldId id="266" r:id="rId3"/>
    <p:sldId id="268" r:id="rId4"/>
    <p:sldId id="267" r:id="rId5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19" autoAdjust="0"/>
    <p:restoredTop sz="75976" autoAdjust="0"/>
  </p:normalViewPr>
  <p:slideViewPr>
    <p:cSldViewPr>
      <p:cViewPr varScale="1">
        <p:scale>
          <a:sx n="114" d="100"/>
          <a:sy n="114" d="100"/>
        </p:scale>
        <p:origin x="906" y="-8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State and Local Government Tax Collections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862" b="0" i="0" u="none" strike="noStrike" baseline="0" dirty="0">
                <a:effectLst/>
              </a:rPr>
              <a:t>Per Capita, </a:t>
            </a:r>
            <a:r>
              <a:rPr lang="en-US" dirty="0">
                <a:solidFill>
                  <a:schemeClr val="tx1"/>
                </a:solidFill>
              </a:rPr>
              <a:t>Selected Years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830631465184505E-2"/>
          <c:y val="0.16752638926441132"/>
          <c:w val="0.87860074108383512"/>
          <c:h val="0.689037847143669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50 states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8039215686274508E-3"/>
                  <c:y val="-1.0277853705703596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6A-445B-897A-E744980F21B9}"/>
                </c:ext>
              </c:extLst>
            </c:dLbl>
            <c:dLbl>
              <c:idx val="1"/>
              <c:layout>
                <c:manualLayout>
                  <c:x val="-3.9215686274509803E-3"/>
                  <c:y val="8.40925017519260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40-47A5-A0AD-D99B69DB8A0A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FY 1993</c:v>
                </c:pt>
                <c:pt idx="1">
                  <c:v>FY 2000</c:v>
                </c:pt>
                <c:pt idx="2">
                  <c:v>FY 2010</c:v>
                </c:pt>
                <c:pt idx="3">
                  <c:v>FY 2021</c:v>
                </c:pt>
              </c:strCache>
            </c:strRef>
          </c:cat>
          <c:val>
            <c:numRef>
              <c:f>Sheet1!$B$2:$B$5</c:f>
              <c:numCache>
                <c:formatCode>"$"#,##0</c:formatCode>
                <c:ptCount val="4"/>
                <c:pt idx="0">
                  <c:v>2301.5562651739488</c:v>
                </c:pt>
                <c:pt idx="1">
                  <c:v>3099.7971516086163</c:v>
                </c:pt>
                <c:pt idx="2">
                  <c:v>4142.073253217347</c:v>
                </c:pt>
                <c:pt idx="3">
                  <c:v>6379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Ohio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176470588235294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F8-4178-A5AB-C893BDFF23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FY 1993</c:v>
                </c:pt>
                <c:pt idx="1">
                  <c:v>FY 2000</c:v>
                </c:pt>
                <c:pt idx="2">
                  <c:v>FY 2010</c:v>
                </c:pt>
                <c:pt idx="3">
                  <c:v>FY 2021</c:v>
                </c:pt>
              </c:strCache>
            </c:strRef>
          </c:cat>
          <c:val>
            <c:numRef>
              <c:f>Sheet1!$C$2:$C$5</c:f>
              <c:numCache>
                <c:formatCode>"$"#,##0</c:formatCode>
                <c:ptCount val="4"/>
                <c:pt idx="0">
                  <c:v>2040.7355056496283</c:v>
                </c:pt>
                <c:pt idx="1">
                  <c:v>3015.826125253237</c:v>
                </c:pt>
                <c:pt idx="2">
                  <c:v>3781.4503423220763</c:v>
                </c:pt>
                <c:pt idx="3">
                  <c:v>5340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9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9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9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9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Ohio’s State and Local Tax Burden</a:t>
            </a:r>
          </a:p>
        </p:txBody>
      </p:sp>
      <p:sp>
        <p:nvSpPr>
          <p:cNvPr id="30" name="Subtitle 2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73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Ohioans paid $5,340 per capita on average in state and local taxes in FY 2021</a:t>
            </a:r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00042"/>
              </p:ext>
            </p:extLst>
          </p:nvPr>
        </p:nvGraphicFramePr>
        <p:xfrm>
          <a:off x="1219200" y="1752600"/>
          <a:ext cx="4114800" cy="3817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39299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Combined State and Local Taxes, FY 2021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51041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State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Taxes Per 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Capita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Rank Among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</a:rPr>
                        <a:t> States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average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$6,379</a:t>
                      </a: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defTabSz="6858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--</a:t>
                      </a: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$5,340</a:t>
                      </a: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defTabSz="6858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Neighboring states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defTabSz="685800" rtl="0" eaLnBrk="1" fontAlgn="t" latinLnBrk="0" hangingPunct="1">
                        <a:spcAft>
                          <a:spcPts val="0"/>
                        </a:spcAft>
                      </a:pP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27432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$5,410</a:t>
                      </a: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defTabSz="6858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27432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Kentucky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$4,687</a:t>
                      </a: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defTabSz="6858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27432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Michigan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$4,968</a:t>
                      </a: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defTabSz="6858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27432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Pennsylvania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$6,275</a:t>
                      </a: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defTabSz="6858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2002177361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27432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 Virginia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$4,656</a:t>
                      </a: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defTabSz="6858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3486826383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791200" y="1908045"/>
            <a:ext cx="5791200" cy="3730755"/>
          </a:xfrm>
        </p:spPr>
        <p:txBody>
          <a:bodyPr/>
          <a:lstStyle/>
          <a:p>
            <a:r>
              <a:rPr lang="en-US" sz="2400" dirty="0"/>
              <a:t>Ohio’s combined state and local tax burden, measured by taxes per capita, was $5,340 in FY 2021.</a:t>
            </a:r>
          </a:p>
          <a:p>
            <a:r>
              <a:rPr lang="en-US" sz="2400" dirty="0"/>
              <a:t>This was lower than the national average but higher than in neighboring states except Pennsylvania and Indiana.</a:t>
            </a:r>
          </a:p>
          <a:p>
            <a:r>
              <a:rPr lang="en-US" sz="2400" dirty="0"/>
              <a:t>Per-capita taxes in the 50 states ranged from $10,199 (New York) to $4,179 (Alaska).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5638800"/>
            <a:ext cx="2743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U.S. Census Bureau</a:t>
            </a:r>
          </a:p>
        </p:txBody>
      </p:sp>
    </p:spTree>
    <p:extLst>
      <p:ext uri="{BB962C8B-B14F-4D97-AF65-F5344CB8AC3E}">
        <p14:creationId xmlns:p14="http://schemas.microsoft.com/office/powerpoint/2010/main" val="78054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791200" y="1905000"/>
            <a:ext cx="5791200" cy="4104497"/>
          </a:xfrm>
        </p:spPr>
        <p:txBody>
          <a:bodyPr/>
          <a:lstStyle/>
          <a:p>
            <a:r>
              <a:rPr lang="en-US" sz="2400" dirty="0"/>
              <a:t>Measured relative to personal income, Ohio’s state and local tax burden of 9.4% in FY 2021 was lower than the national average, 9.8%.</a:t>
            </a:r>
          </a:p>
          <a:p>
            <a:r>
              <a:rPr lang="en-US" sz="2400" dirty="0"/>
              <a:t>Compared to nearby states, Ohio’s taxes as a share of personal income were higher than in Kentucky and Michigan, lower than in Pennsylvania and West Virginia, and about the same as in Indiana.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Ohio’s state and local tax burden in FY 2021</a:t>
            </a:r>
            <a:br>
              <a:rPr lang="en-US" dirty="0"/>
            </a:br>
            <a:r>
              <a:rPr lang="en-US" dirty="0"/>
              <a:t>was about 9.4% of personal income</a:t>
            </a:r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734229"/>
              </p:ext>
            </p:extLst>
          </p:nvPr>
        </p:nvGraphicFramePr>
        <p:xfrm>
          <a:off x="1219200" y="1745342"/>
          <a:ext cx="4114800" cy="3817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</a:tblGrid>
              <a:tr h="39299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Combined State and Local Taxes, FY 2021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51041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State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Taxes as % of Personal 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</a:rPr>
                        <a:t>Income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Rank Among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</a:rPr>
                        <a:t> States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average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9.8%</a:t>
                      </a: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fontAlgn="t"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9.4%</a:t>
                      </a: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fontAlgn="t"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Neighboring states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fontAlgn="t">
                        <a:spcAft>
                          <a:spcPts val="0"/>
                        </a:spcAft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27432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9.4%</a:t>
                      </a: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fontAlgn="t"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27432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Kentucky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9.1%</a:t>
                      </a: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fontAlgn="t"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27432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Michigan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8.8%</a:t>
                      </a: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fontAlgn="t"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27432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Pennsylvania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9.8%</a:t>
                      </a: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fontAlgn="t"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2002177361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27432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 Virginia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9.6%</a:t>
                      </a: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marL="0" indent="457200" algn="ctr" fontAlgn="t"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348682638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5605790"/>
            <a:ext cx="3733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Sources: U.S. Census Bureau; U.S. Bureau of Economic Analysis</a:t>
            </a:r>
          </a:p>
        </p:txBody>
      </p:sp>
    </p:spTree>
    <p:extLst>
      <p:ext uri="{BB962C8B-B14F-4D97-AF65-F5344CB8AC3E}">
        <p14:creationId xmlns:p14="http://schemas.microsoft.com/office/powerpoint/2010/main" val="152678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Ohio’s state and local tax burden historically comes in below the U.S. average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961859"/>
              </p:ext>
            </p:extLst>
          </p:nvPr>
        </p:nvGraphicFramePr>
        <p:xfrm>
          <a:off x="1219200" y="1600200"/>
          <a:ext cx="6477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077200" y="1828800"/>
            <a:ext cx="3581400" cy="4047088"/>
          </a:xfrm>
        </p:spPr>
        <p:txBody>
          <a:bodyPr/>
          <a:lstStyle/>
          <a:p>
            <a:r>
              <a:rPr lang="en-US" sz="2400" dirty="0"/>
              <a:t>The state and local tax burden in Ohio, on a per-capita basis, has been lower historically than the average for all 50 states.</a:t>
            </a:r>
          </a:p>
          <a:p>
            <a:r>
              <a:rPr lang="en-US" sz="2400" dirty="0"/>
              <a:t>Tax increases in years shown, nationwide and in Ohio, outpaced general price inflation.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5836264"/>
            <a:ext cx="1905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U.S. Census Bureau</a:t>
            </a:r>
          </a:p>
        </p:txBody>
      </p:sp>
    </p:spTree>
    <p:extLst>
      <p:ext uri="{BB962C8B-B14F-4D97-AF65-F5344CB8AC3E}">
        <p14:creationId xmlns:p14="http://schemas.microsoft.com/office/powerpoint/2010/main" val="3974307617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1096</TotalTime>
  <Words>365</Words>
  <Application>Microsoft Office PowerPoint</Application>
  <PresentationFormat>Widescreen</PresentationFormat>
  <Paragraphs>70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Georgia</vt:lpstr>
      <vt:lpstr>Times New Roman</vt:lpstr>
      <vt:lpstr>Wingdings</vt:lpstr>
      <vt:lpstr>Layers</vt:lpstr>
      <vt:lpstr>Ohio’s State and Local Tax Burden</vt:lpstr>
      <vt:lpstr>Ohioans paid $5,340 per capita on average in state and local taxes in FY 2021</vt:lpstr>
      <vt:lpstr>Ohio’s state and local tax burden in FY 2021 was about 9.4% of personal income</vt:lpstr>
      <vt:lpstr>Ohio’s state and local tax burden historically comes in below the U.S. average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Phil Cummins</dc:creator>
  <cp:lastModifiedBy>Zach Gleim</cp:lastModifiedBy>
  <cp:revision>87</cp:revision>
  <cp:lastPrinted>2022-07-08T16:38:51Z</cp:lastPrinted>
  <dcterms:created xsi:type="dcterms:W3CDTF">2022-06-07T16:15:50Z</dcterms:created>
  <dcterms:modified xsi:type="dcterms:W3CDTF">2024-08-20T19:33:16Z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