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2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12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Spending by Category, FY 2025</a:t>
            </a:r>
          </a:p>
        </c:rich>
      </c:tx>
      <c:layout>
        <c:manualLayout>
          <c:xMode val="edge"/>
          <c:yMode val="edge"/>
          <c:x val="0.19294391772457015"/>
          <c:y val="1.1212333566923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62603893263342E-2"/>
          <c:y val="0.14955310684272385"/>
          <c:w val="0.6762596456692912"/>
          <c:h val="0.75824487250936645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F7-4708-BF5C-BC2B0765D2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7-4708-BF5C-BC2B0765D2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7-4708-BF5C-BC2B0765D2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F7-4708-BF5C-BC2B0765D2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F7-4708-BF5C-BC2B0765D2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F7-4708-BF5C-BC2B0765D2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F7-4708-BF5C-BC2B0765D2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5F7-4708-BF5C-BC2B0765D28F}"/>
              </c:ext>
            </c:extLst>
          </c:dPt>
          <c:dLbls>
            <c:dLbl>
              <c:idx val="0"/>
              <c:layout>
                <c:manualLayout>
                  <c:x val="9.7606593818629794E-2"/>
                  <c:y val="-0.1737911702873160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F7-4708-BF5C-BC2B0765D28F}"/>
                </c:ext>
              </c:extLst>
            </c:dLbl>
            <c:dLbl>
              <c:idx val="1"/>
              <c:layout>
                <c:manualLayout>
                  <c:x val="-9.6748301682877874E-2"/>
                  <c:y val="0.2134247830093417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11764705882349"/>
                      <c:h val="0.194029432375613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5F7-4708-BF5C-BC2B0765D28F}"/>
                </c:ext>
              </c:extLst>
            </c:dLbl>
            <c:dLbl>
              <c:idx val="2"/>
              <c:layout>
                <c:manualLayout>
                  <c:x val="-5.616971985644658E-2"/>
                  <c:y val="-0.106517168885774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F7-4708-BF5C-BC2B0765D28F}"/>
                </c:ext>
              </c:extLst>
            </c:dLbl>
            <c:dLbl>
              <c:idx val="3"/>
              <c:layout>
                <c:manualLayout>
                  <c:x val="5.6966629171353582E-2"/>
                  <c:y val="-0.170988086895585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F7-4708-BF5C-BC2B0765D28F}"/>
                </c:ext>
              </c:extLst>
            </c:dLbl>
            <c:dLbl>
              <c:idx val="4"/>
              <c:layout>
                <c:manualLayout>
                  <c:x val="-0.11734693877551021"/>
                  <c:y val="-5.138926852851798E-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F7-4708-BF5C-BC2B0765D28F}"/>
                </c:ext>
              </c:extLst>
            </c:dLbl>
            <c:dLbl>
              <c:idx val="5"/>
              <c:layout>
                <c:manualLayout>
                  <c:x val="-6.8027210884353739E-3"/>
                  <c:y val="-5.60616678346180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F7-4708-BF5C-BC2B0765D28F}"/>
                </c:ext>
              </c:extLst>
            </c:dLbl>
            <c:dLbl>
              <c:idx val="6"/>
              <c:layout>
                <c:manualLayout>
                  <c:x val="-6.8027210884353739E-3"/>
                  <c:y val="1.96215837421163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F7-4708-BF5C-BC2B0765D28F}"/>
                </c:ext>
              </c:extLst>
            </c:dLbl>
            <c:dLbl>
              <c:idx val="7"/>
              <c:layout>
                <c:manualLayout>
                  <c:x val="-0.11507590962894344"/>
                  <c:y val="-1.11982077923511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Operating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EE18007F-8D53-4EBD-870F-FE61E51FF137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5F7-4708-BF5C-BC2B0765D28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Subsidies Shared Revenue</c:v>
                </c:pt>
                <c:pt idx="1">
                  <c:v>Transfers and Other</c:v>
                </c:pt>
                <c:pt idx="2">
                  <c:v>Capital Items</c:v>
                </c:pt>
                <c:pt idx="3">
                  <c:v>Debt Service</c:v>
                </c:pt>
                <c:pt idx="4">
                  <c:v>Payroll</c:v>
                </c:pt>
                <c:pt idx="5">
                  <c:v>Supplies/Maintenance/Equipment</c:v>
                </c:pt>
                <c:pt idx="6">
                  <c:v>Purchased Personal Services</c:v>
                </c:pt>
              </c:strCache>
            </c:strRef>
          </c:cat>
          <c:val>
            <c:numRef>
              <c:f>Sheet1!$B$2:$B$8</c:f>
              <c:numCache>
                <c:formatCode>"$"#,##0</c:formatCode>
                <c:ptCount val="7"/>
                <c:pt idx="0">
                  <c:v>72914437196.980026</c:v>
                </c:pt>
                <c:pt idx="1">
                  <c:v>13937931286.769999</c:v>
                </c:pt>
                <c:pt idx="2">
                  <c:v>4884912225.010005</c:v>
                </c:pt>
                <c:pt idx="3">
                  <c:v>1605664135.5699997</c:v>
                </c:pt>
                <c:pt idx="4">
                  <c:v>6223189059.8000011</c:v>
                </c:pt>
                <c:pt idx="5">
                  <c:v>2880395910.5299978</c:v>
                </c:pt>
                <c:pt idx="6">
                  <c:v>2253717682.6500006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5F7-4708-BF5C-BC2B0765D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0.31633</cdr:x>
      <cdr:y>0.82411</cdr:y>
    </cdr:from>
    <cdr:to>
      <cdr:x>0.63633</cdr:x>
      <cdr:y>0.89138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3733800"/>
          <a:ext cx="2389632" cy="304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 $104.70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0.03061</cdr:x>
      <cdr:y>0.93455</cdr:y>
    </cdr:from>
    <cdr:to>
      <cdr:x>0.42888</cdr:x>
      <cdr:y>0.99229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228600" y="4234190"/>
          <a:ext cx="2974132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+mn-lt"/>
            </a:rPr>
            <a:t>Source: Ohio Administrative Knowledge System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Payroll amounted to 5.9% of total state</a:t>
            </a:r>
            <a:br>
              <a:rPr lang="en-US" dirty="0"/>
            </a:br>
            <a:r>
              <a:rPr lang="en-US" dirty="0"/>
              <a:t>spending in FY 2025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0" y="1905000"/>
            <a:ext cx="4114800" cy="4114800"/>
          </a:xfrm>
        </p:spPr>
        <p:txBody>
          <a:bodyPr>
            <a:noAutofit/>
          </a:bodyPr>
          <a:lstStyle/>
          <a:p>
            <a:r>
              <a:rPr lang="en-US" sz="1600" dirty="0"/>
              <a:t>Out of total spending of $104.70 billion in FY 2025, $6.22 billion (5.9%) went to employee payroll.</a:t>
            </a:r>
          </a:p>
          <a:p>
            <a:r>
              <a:rPr lang="en-US" sz="1600" dirty="0"/>
              <a:t>In addition to payroll, the state’s operating expenses include supplies, maintenance, and equipment and purchased personal services. Altogether the state’s operating expenses totaled $11.36 billion (10.8%).</a:t>
            </a:r>
          </a:p>
          <a:p>
            <a:r>
              <a:rPr lang="en-US" sz="1600" dirty="0"/>
              <a:t>The state’s largest category of spending is subsidies and shared revenue at $72.91 billion (69.6%). This is money that is transferred to various service providers, including medical providers under Medicaid, colleges and universities, school districts, and other entities.</a:t>
            </a: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300240"/>
              </p:ext>
            </p:extLst>
          </p:nvPr>
        </p:nvGraphicFramePr>
        <p:xfrm>
          <a:off x="838200" y="1524000"/>
          <a:ext cx="7467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40437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435</TotalTime>
  <Words>157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Payroll amounted to 5.9% of total state spending in FY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32</cp:revision>
  <cp:lastPrinted>2022-05-16T19:03:05Z</cp:lastPrinted>
  <dcterms:created xsi:type="dcterms:W3CDTF">2022-07-27T17:45:01Z</dcterms:created>
  <dcterms:modified xsi:type="dcterms:W3CDTF">2025-08-20T19:53:04Z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