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1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 Spending by Budget, FY 2024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937027559055116"/>
          <c:y val="0.15796235701791655"/>
          <c:w val="0.6762596456692912"/>
          <c:h val="0.7582448725093664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AD-4817-9252-07415F230B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AD-4817-9252-07415F230B5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AD-4817-9252-07415F230B5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7AD-4817-9252-07415F230B50}"/>
              </c:ext>
            </c:extLst>
          </c:dPt>
          <c:dLbls>
            <c:dLbl>
              <c:idx val="0"/>
              <c:layout>
                <c:manualLayout>
                  <c:x val="-0.19545454545454546"/>
                  <c:y val="3.08339173090399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8A-4ACC-8A82-D6781CCC0CEC}"/>
                </c:ext>
              </c:extLst>
            </c:dLbl>
            <c:dLbl>
              <c:idx val="1"/>
              <c:layout>
                <c:manualLayout>
                  <c:x val="0.13250000000000001"/>
                  <c:y val="-0.128941836019621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48A-4ACC-8A82-D6781CCC0CEC}"/>
                </c:ext>
              </c:extLst>
            </c:dLbl>
            <c:dLbl>
              <c:idx val="2"/>
              <c:layout>
                <c:manualLayout>
                  <c:x val="0.17727272727272728"/>
                  <c:y val="-9.53048353188507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48A-4ACC-8A82-D6781CCC0CEC}"/>
                </c:ext>
              </c:extLst>
            </c:dLbl>
            <c:dLbl>
              <c:idx val="3"/>
              <c:layout>
                <c:manualLayout>
                  <c:x val="0.17181782390837508"/>
                  <c:y val="1.9621583742116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48A-4ACC-8A82-D6781CCC0CE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Main Operating</c:v>
                </c:pt>
                <c:pt idx="1">
                  <c:v>Transportation</c:v>
                </c:pt>
                <c:pt idx="2">
                  <c:v>Capital</c:v>
                </c:pt>
                <c:pt idx="3">
                  <c:v>Workers’ Compensation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92842936361.630005</c:v>
                </c:pt>
                <c:pt idx="1">
                  <c:v>5028322913.0500002</c:v>
                </c:pt>
                <c:pt idx="2">
                  <c:v>1457682825.8199995</c:v>
                </c:pt>
                <c:pt idx="3">
                  <c:v>373871532.8599999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5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</cdr:x>
      <cdr:y>0.5</cdr:y>
    </cdr:from>
    <cdr:to>
      <cdr:x>0.68</cdr:x>
      <cdr:y>0.56727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2265362"/>
          <a:ext cx="1625600" cy="304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solidFill>
                <a:schemeClr val="tx1"/>
              </a:solidFill>
            </a:rPr>
            <a:t>Total: $99.70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operating budget authorized 93.1% of total state spending in FY 2024 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6578600" y="1600200"/>
            <a:ext cx="5003800" cy="4530725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In FY 2024, state spending, including both operating and capital spending, totaled $99.70 billion.</a:t>
            </a:r>
          </a:p>
          <a:p>
            <a:r>
              <a:rPr lang="en-US" sz="2000" dirty="0"/>
              <a:t>The main operating budget (H.B. 33 of the 135</a:t>
            </a:r>
            <a:r>
              <a:rPr lang="en-US" sz="2000" baseline="30000" dirty="0"/>
              <a:t>th</a:t>
            </a:r>
            <a:r>
              <a:rPr lang="en-US" sz="2000" dirty="0"/>
              <a:t> General Assembly) authorized $92.84 billion (93.1%).</a:t>
            </a:r>
          </a:p>
          <a:p>
            <a:r>
              <a:rPr lang="en-US" sz="2000" dirty="0"/>
              <a:t>The transportation budget (H.B. 23 of the 135</a:t>
            </a:r>
            <a:r>
              <a:rPr lang="en-US" sz="2000" baseline="30000" dirty="0"/>
              <a:t>th</a:t>
            </a:r>
            <a:r>
              <a:rPr lang="en-US" sz="2000" dirty="0"/>
              <a:t> General Assembly) authorized $5.03 billion (5.0%).</a:t>
            </a:r>
          </a:p>
          <a:p>
            <a:r>
              <a:rPr lang="en-US" sz="2000" dirty="0"/>
              <a:t>The Bureau of Workers’ Compensation and the Ohio Industrial Commission each has its own budget. Together these budgets authorized $373.9 million (0.4%) of total spending.</a:t>
            </a:r>
          </a:p>
          <a:p>
            <a:r>
              <a:rPr lang="en-US" sz="2000" dirty="0"/>
              <a:t>Capital spending authorized by the capital appropriations and reappropriations bills (H.B. 687 and H.B. 597 of the 134</a:t>
            </a:r>
            <a:r>
              <a:rPr lang="en-US" sz="2000" baseline="30000" dirty="0"/>
              <a:t>th</a:t>
            </a:r>
            <a:r>
              <a:rPr lang="en-US" sz="2000" dirty="0"/>
              <a:t> General Assembly) authorized $1.46 billion (1.5%).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1844978"/>
              </p:ext>
            </p:extLst>
          </p:nvPr>
        </p:nvGraphicFramePr>
        <p:xfrm>
          <a:off x="711200" y="1445885"/>
          <a:ext cx="558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5773082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Administrative Knowledge System</a:t>
            </a:r>
          </a:p>
        </p:txBody>
      </p:sp>
    </p:spTree>
    <p:extLst>
      <p:ext uri="{BB962C8B-B14F-4D97-AF65-F5344CB8AC3E}">
        <p14:creationId xmlns:p14="http://schemas.microsoft.com/office/powerpoint/2010/main" val="3777492574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425</TotalTime>
  <Words>170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Main operating budget authorized 93.1% of total state spending in FY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Zach Gleim</cp:lastModifiedBy>
  <cp:revision>33</cp:revision>
  <cp:lastPrinted>2022-05-16T19:03:05Z</cp:lastPrinted>
  <dcterms:created xsi:type="dcterms:W3CDTF">2022-07-27T17:45:01Z</dcterms:created>
  <dcterms:modified xsi:type="dcterms:W3CDTF">2024-07-24T18:32:38Z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