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3"/>
  </p:notesMasterIdLst>
  <p:handoutMasterIdLst>
    <p:handoutMasterId r:id="rId4"/>
  </p:handoutMasterIdLst>
  <p:sldIdLst>
    <p:sldId id="270" r:id="rId2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da Bayer" initials="LB" lastIdx="2" clrIdx="0">
    <p:extLst>
      <p:ext uri="{19B8F6BF-5375-455C-9EA6-DF929625EA0E}">
        <p15:presenceInfo xmlns:p15="http://schemas.microsoft.com/office/powerpoint/2012/main" userId="S-1-5-21-842925246-562591055-725345543-264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19" autoAdjust="0"/>
    <p:restoredTop sz="95036" autoAdjust="0"/>
  </p:normalViewPr>
  <p:slideViewPr>
    <p:cSldViewPr>
      <p:cViewPr>
        <p:scale>
          <a:sx n="125" d="100"/>
          <a:sy n="125" d="100"/>
        </p:scale>
        <p:origin x="384" y="-9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382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62" b="0" i="0" u="none" strike="noStrike" baseline="0" dirty="0">
                <a:solidFill>
                  <a:schemeClr val="tx1"/>
                </a:solidFill>
                <a:effectLst/>
              </a:rPr>
              <a:t>Waste Received at Ohio Landfills by Type, 2016-2025</a:t>
            </a:r>
            <a:endParaRPr lang="en-US" b="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340277048702245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Municipal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Sheet1!$A$4:$A$13</c:f>
              <c:numCache>
                <c:formatCode>General</c:formatCod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numCache>
            </c:numRef>
          </c:cat>
          <c:val>
            <c:numRef>
              <c:f>Sheet1!$B$4:$B$13</c:f>
              <c:numCache>
                <c:formatCode>#,##0</c:formatCode>
                <c:ptCount val="10"/>
                <c:pt idx="0">
                  <c:v>10701740</c:v>
                </c:pt>
                <c:pt idx="1">
                  <c:v>13400383</c:v>
                </c:pt>
                <c:pt idx="2">
                  <c:v>11241862</c:v>
                </c:pt>
                <c:pt idx="3">
                  <c:v>11850873</c:v>
                </c:pt>
                <c:pt idx="4">
                  <c:v>11931108</c:v>
                </c:pt>
                <c:pt idx="5">
                  <c:v>12775337</c:v>
                </c:pt>
                <c:pt idx="6">
                  <c:v>12991742</c:v>
                </c:pt>
                <c:pt idx="7">
                  <c:v>13164699</c:v>
                </c:pt>
                <c:pt idx="8">
                  <c:v>13528317</c:v>
                </c:pt>
                <c:pt idx="9">
                  <c:v>13779653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71-47C9-9B59-C322245294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Industrial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Sheet1!$A$4:$A$13</c:f>
              <c:numCache>
                <c:formatCode>General</c:formatCod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numCache>
            </c:numRef>
          </c:cat>
          <c:val>
            <c:numRef>
              <c:f>Sheet1!$C$4:$C$13</c:f>
              <c:numCache>
                <c:formatCode>#,##0</c:formatCode>
                <c:ptCount val="10"/>
                <c:pt idx="0">
                  <c:v>6858527</c:v>
                </c:pt>
                <c:pt idx="1">
                  <c:v>7225679</c:v>
                </c:pt>
                <c:pt idx="2">
                  <c:v>8079938</c:v>
                </c:pt>
                <c:pt idx="3">
                  <c:v>4228097</c:v>
                </c:pt>
                <c:pt idx="4">
                  <c:v>6690066</c:v>
                </c:pt>
                <c:pt idx="5">
                  <c:v>6851341</c:v>
                </c:pt>
                <c:pt idx="6">
                  <c:v>8244852</c:v>
                </c:pt>
                <c:pt idx="7">
                  <c:v>3241788</c:v>
                </c:pt>
                <c:pt idx="8">
                  <c:v>3145145</c:v>
                </c:pt>
                <c:pt idx="9">
                  <c:v>3195014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71-47C9-9B59-C322245294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C&amp;DD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Sheet1!$A$4:$A$13</c:f>
              <c:numCache>
                <c:formatCode>General</c:formatCod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numCache>
            </c:numRef>
          </c:cat>
          <c:val>
            <c:numRef>
              <c:f>Sheet1!$D$4:$D$13</c:f>
              <c:numCache>
                <c:formatCode>#,##0</c:formatCode>
                <c:ptCount val="10"/>
                <c:pt idx="0">
                  <c:v>2289931</c:v>
                </c:pt>
                <c:pt idx="1">
                  <c:v>2754362</c:v>
                </c:pt>
                <c:pt idx="2">
                  <c:v>3355777</c:v>
                </c:pt>
                <c:pt idx="3">
                  <c:v>3834206</c:v>
                </c:pt>
                <c:pt idx="4">
                  <c:v>4118913</c:v>
                </c:pt>
                <c:pt idx="5">
                  <c:v>4780121</c:v>
                </c:pt>
                <c:pt idx="6">
                  <c:v>5071460</c:v>
                </c:pt>
                <c:pt idx="7">
                  <c:v>5104056</c:v>
                </c:pt>
                <c:pt idx="8">
                  <c:v>4999384</c:v>
                </c:pt>
                <c:pt idx="9">
                  <c:v>5575275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71-47C9-9B59-C322245294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Excluded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Sheet1!$A$4:$A$13</c:f>
              <c:numCache>
                <c:formatCode>General</c:formatCod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numCache>
            </c:numRef>
          </c:cat>
          <c:val>
            <c:numRef>
              <c:f>Sheet1!$E$4:$E$13</c:f>
              <c:numCache>
                <c:formatCode>0</c:formatCode>
                <c:ptCount val="10"/>
                <c:pt idx="0">
                  <c:v>793204</c:v>
                </c:pt>
                <c:pt idx="1">
                  <c:v>839679</c:v>
                </c:pt>
                <c:pt idx="2">
                  <c:v>873693</c:v>
                </c:pt>
                <c:pt idx="3">
                  <c:v>1331201</c:v>
                </c:pt>
                <c:pt idx="4">
                  <c:v>244757</c:v>
                </c:pt>
                <c:pt idx="5">
                  <c:v>845397</c:v>
                </c:pt>
                <c:pt idx="6">
                  <c:v>935648</c:v>
                </c:pt>
                <c:pt idx="7">
                  <c:v>439953</c:v>
                </c:pt>
                <c:pt idx="8">
                  <c:v>440023</c:v>
                </c:pt>
                <c:pt idx="9">
                  <c:v>345525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71-47C9-9B59-C322245294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100"/>
        <c:axId val="501686344"/>
        <c:axId val="501685032"/>
      </c:barChart>
      <c:catAx>
        <c:axId val="50168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685032"/>
        <c:crosses val="autoZero"/>
        <c:auto val="1"/>
        <c:lblAlgn val="ctr"/>
        <c:lblOffset val="100"/>
        <c:noMultiLvlLbl val="0"/>
      </c:catAx>
      <c:valAx>
        <c:axId val="501685032"/>
        <c:scaling>
          <c:orientation val="minMax"/>
          <c:max val="2800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686344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4814814814814815E-2"/>
                <c:y val="0.44106362666699678"/>
              </c:manualLayout>
            </c:layout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 cmpd="sng">
          <a:noFill/>
        </a:ln>
        <a:effectLst/>
      </c:spPr>
    </c:plotArea>
    <c:legend>
      <c:legendPos val="b"/>
      <c:layout>
        <c:manualLayout>
          <c:xMode val="edge"/>
          <c:yMode val="edge"/>
          <c:x val="0.28928681831437736"/>
          <c:y val="0.93005079615087205"/>
          <c:w val="0.48809303003791193"/>
          <c:h val="6.99492038491279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2990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 dirty="0"/>
          </a:p>
        </p:txBody>
      </p:sp>
      <p:sp>
        <p:nvSpPr>
          <p:cNvPr id="2990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2990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92FDD88-6521-418C-8123-D508D8D03AE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510749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297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 dirty="0"/>
          </a:p>
        </p:txBody>
      </p:sp>
      <p:sp>
        <p:nvSpPr>
          <p:cNvPr id="297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97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97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 dirty="0"/>
          </a:p>
        </p:txBody>
      </p:sp>
      <p:sp>
        <p:nvSpPr>
          <p:cNvPr id="297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5809F33-EB31-47CD-A87E-A5E769F028F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62121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809F33-EB31-47CD-A87E-A5E769F028FC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00601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lsc.ohio.gov/" TargetMode="Externa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184" name="Group 16"/>
          <p:cNvGrpSpPr>
            <a:grpSpLocks/>
          </p:cNvGrpSpPr>
          <p:nvPr/>
        </p:nvGrpSpPr>
        <p:grpSpPr bwMode="auto">
          <a:xfrm>
            <a:off x="0" y="0"/>
            <a:ext cx="11684000" cy="5943601"/>
            <a:chOff x="0" y="0"/>
            <a:chExt cx="5520" cy="3744"/>
          </a:xfrm>
        </p:grpSpPr>
        <p:sp>
          <p:nvSpPr>
            <p:cNvPr id="263170" name="Rectangle 2"/>
            <p:cNvSpPr>
              <a:spLocks noChangeArrowheads="1"/>
            </p:cNvSpPr>
            <p:nvPr/>
          </p:nvSpPr>
          <p:spPr bwMode="auto">
            <a:xfrm>
              <a:off x="0" y="0"/>
              <a:ext cx="86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1800" dirty="0">
                <a:latin typeface="Times New Roman" charset="0"/>
              </a:endParaRPr>
            </a:p>
          </p:txBody>
        </p:sp>
        <p:grpSp>
          <p:nvGrpSpPr>
            <p:cNvPr id="263182" name="Group 1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263171" name="Rectangle 3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1800" dirty="0">
                  <a:latin typeface="Times New Roman" charset="0"/>
                </a:endParaRPr>
              </a:p>
            </p:txBody>
          </p:sp>
          <p:sp>
            <p:nvSpPr>
              <p:cNvPr id="263172" name="Rectangle 4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1800" dirty="0">
                  <a:latin typeface="Times New Roman" charset="0"/>
                </a:endParaRPr>
              </a:p>
            </p:txBody>
          </p:sp>
          <p:sp>
            <p:nvSpPr>
              <p:cNvPr id="263178" name="Line 10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263183" name="Group 15"/>
            <p:cNvGrpSpPr>
              <a:grpSpLocks/>
            </p:cNvGrpSpPr>
            <p:nvPr userDrawn="1"/>
          </p:nvGrpSpPr>
          <p:grpSpPr bwMode="auto">
            <a:xfrm>
              <a:off x="400" y="360"/>
              <a:ext cx="5088" cy="192"/>
              <a:chOff x="400" y="360"/>
              <a:chExt cx="5088" cy="192"/>
            </a:xfrm>
          </p:grpSpPr>
          <p:sp>
            <p:nvSpPr>
              <p:cNvPr id="263179" name="Rectangle 11"/>
              <p:cNvSpPr>
                <a:spLocks noChangeArrowheads="1"/>
              </p:cNvSpPr>
              <p:nvPr/>
            </p:nvSpPr>
            <p:spPr bwMode="auto">
              <a:xfrm>
                <a:off x="3936" y="360"/>
                <a:ext cx="1536" cy="19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1800" dirty="0">
                  <a:latin typeface="Times New Roman" charset="0"/>
                </a:endParaRPr>
              </a:p>
            </p:txBody>
          </p:sp>
          <p:sp>
            <p:nvSpPr>
              <p:cNvPr id="263180" name="Line 12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263173" name="Rectangle 5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828800" y="1066800"/>
            <a:ext cx="9753600" cy="2209800"/>
          </a:xfrm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en-US" altLang="en-US" noProof="0" dirty="0"/>
              <a:t>Section heading</a:t>
            </a:r>
          </a:p>
        </p:txBody>
      </p:sp>
      <p:sp>
        <p:nvSpPr>
          <p:cNvPr id="263174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828800" y="3962400"/>
            <a:ext cx="9144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altLang="en-US" noProof="0" dirty="0"/>
              <a:t>Date of last update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7162802" y="65836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7" name="Picture 16"/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111"/>
          <a:stretch/>
        </p:blipFill>
        <p:spPr>
          <a:xfrm>
            <a:off x="0" y="5872163"/>
            <a:ext cx="12192000" cy="985837"/>
          </a:xfrm>
          <a:prstGeom prst="rect">
            <a:avLst/>
          </a:prstGeom>
        </p:spPr>
      </p:pic>
      <p:sp>
        <p:nvSpPr>
          <p:cNvPr id="18" name="Rectangle 7"/>
          <p:cNvSpPr txBox="1">
            <a:spLocks noChangeArrowheads="1"/>
          </p:cNvSpPr>
          <p:nvPr userDrawn="1"/>
        </p:nvSpPr>
        <p:spPr bwMode="auto">
          <a:xfrm>
            <a:off x="0" y="6339840"/>
            <a:ext cx="1676400" cy="36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US" altLang="en-US" sz="1050" dirty="0"/>
              <a:t>Legislative Budget </a:t>
            </a:r>
            <a:r>
              <a:rPr lang="en-US" altLang="en-US" sz="1100" dirty="0"/>
              <a:t>Office</a:t>
            </a:r>
          </a:p>
        </p:txBody>
      </p:sp>
      <p:pic>
        <p:nvPicPr>
          <p:cNvPr id="5" name="Picture 4"/>
          <p:cNvPicPr>
            <a:picLocks/>
          </p:cNvPicPr>
          <p:nvPr userDrawn="1"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528" y="5916168"/>
            <a:ext cx="694944" cy="694944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20320" y="6629400"/>
            <a:ext cx="3048000" cy="0"/>
          </a:xfrm>
          <a:prstGeom prst="line">
            <a:avLst/>
          </a:prstGeom>
          <a:ln w="19050" cap="rnd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>
            <a:off x="9144000" y="6628660"/>
            <a:ext cx="3048000" cy="0"/>
          </a:xfrm>
          <a:prstGeom prst="line">
            <a:avLst/>
          </a:prstGeom>
          <a:ln w="19050" cap="rnd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7">
            <a:hlinkClick r:id="rId5"/>
          </p:cNvPr>
          <p:cNvSpPr txBox="1">
            <a:spLocks noChangeArrowheads="1"/>
          </p:cNvSpPr>
          <p:nvPr userDrawn="1"/>
        </p:nvSpPr>
        <p:spPr bwMode="auto">
          <a:xfrm>
            <a:off x="5638800" y="6583680"/>
            <a:ext cx="914400" cy="242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US" altLang="en-US" sz="1100" u="sng" dirty="0"/>
              <a:t>lsc.ohio.gov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6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41313" indent="-341313">
              <a:defRPr/>
            </a:lvl1pPr>
            <a:lvl2pPr marL="631825" indent="-288925">
              <a:defRPr/>
            </a:lvl2pPr>
            <a:lvl3pPr marL="914400" indent="-228600">
              <a:defRPr/>
            </a:lvl3pPr>
            <a:lvl4pPr marL="1255713" indent="-227013">
              <a:defRPr/>
            </a:lvl4pPr>
            <a:lvl5pPr marL="1598613" indent="-227013">
              <a:defRPr sz="1800"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/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111"/>
          <a:stretch/>
        </p:blipFill>
        <p:spPr>
          <a:xfrm>
            <a:off x="304800" y="8305800"/>
            <a:ext cx="12192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053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unequal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lang="en-US" sz="36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l" rtl="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Two unequal columns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19200" y="1600203"/>
            <a:ext cx="6858000" cy="4530725"/>
          </a:xfrm>
        </p:spPr>
        <p:txBody>
          <a:bodyPr/>
          <a:lstStyle>
            <a:lvl1pPr marL="341313" indent="-341313">
              <a:defRPr sz="2800"/>
            </a:lvl1pPr>
            <a:lvl2pPr marL="631825" indent="-288925">
              <a:defRPr sz="2400"/>
            </a:lvl2pPr>
            <a:lvl3pPr marL="914400" indent="-228600">
              <a:defRPr sz="2200"/>
            </a:lvl3pPr>
            <a:lvl4pPr marL="1255713" indent="-227013">
              <a:defRPr sz="2000"/>
            </a:lvl4pPr>
            <a:lvl5pPr marL="1598613" indent="-227013">
              <a:defRPr sz="1800"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/>
          <p:cNvPicPr>
            <a:picLocks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111"/>
          <a:stretch/>
        </p:blipFill>
        <p:spPr>
          <a:xfrm>
            <a:off x="304800" y="8305800"/>
            <a:ext cx="12192000" cy="914400"/>
          </a:xfrm>
          <a:prstGeom prst="rect">
            <a:avLst/>
          </a:prstGeom>
        </p:spPr>
      </p:pic>
      <p:sp>
        <p:nvSpPr>
          <p:cNvPr id="12" name="Content Placeholder 11"/>
          <p:cNvSpPr>
            <a:spLocks noGrp="1"/>
          </p:cNvSpPr>
          <p:nvPr>
            <p:ph sz="quarter" idx="10" hasCustomPrompt="1"/>
          </p:nvPr>
        </p:nvSpPr>
        <p:spPr>
          <a:xfrm>
            <a:off x="8153400" y="1610503"/>
            <a:ext cx="3429000" cy="45354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3352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equal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/>
              <a:t>Two equal columns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19200" y="1600203"/>
            <a:ext cx="508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502400" y="1600203"/>
            <a:ext cx="508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350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/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/>
              <a:t>Two equal columns/three content boxes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19200" y="1600203"/>
            <a:ext cx="508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502400" y="1600203"/>
            <a:ext cx="5080000" cy="220979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502400" y="3927472"/>
            <a:ext cx="5080000" cy="2203456"/>
          </a:xfrm>
        </p:spPr>
        <p:txBody>
          <a:bodyPr/>
          <a:lstStyle>
            <a:lvl1pPr marL="341313" indent="-341313">
              <a:def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230188">
              <a:defRPr lang="en-US" sz="2400" dirty="0" smtClean="0">
                <a:solidFill>
                  <a:schemeClr val="tx1"/>
                </a:solidFill>
                <a:latin typeface="+mn-lt"/>
              </a:defRPr>
            </a:lvl2pPr>
            <a:lvl3pPr marL="914400" indent="-228600">
              <a:defRPr lang="en-US" sz="2200" dirty="0" smtClean="0">
                <a:solidFill>
                  <a:schemeClr val="tx1"/>
                </a:solidFill>
                <a:latin typeface="+mn-lt"/>
              </a:defRPr>
            </a:lvl3pPr>
            <a:lvl4pPr marL="1255713" indent="-227013">
              <a:defRPr lang="en-US" sz="2000" dirty="0" smtClean="0">
                <a:solidFill>
                  <a:schemeClr val="tx1"/>
                </a:solidFill>
                <a:latin typeface="+mn-lt"/>
              </a:defRPr>
            </a:lvl4pPr>
            <a:lvl5pPr marL="1543050" indent="-171450">
              <a:defRPr lang="en-US" sz="1800" dirty="0">
                <a:solidFill>
                  <a:schemeClr val="tx1"/>
                </a:solidFill>
                <a:latin typeface="+mn-lt"/>
              </a:defRPr>
            </a:lvl5pPr>
          </a:lstStyle>
          <a:p>
            <a:pPr marL="341313" lvl="0" indent="-3413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dirty="0"/>
              <a:t>First level</a:t>
            </a:r>
          </a:p>
          <a:p>
            <a:pPr marL="573088" lvl="1" indent="-2301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dirty="0"/>
              <a:t>Second level</a:t>
            </a:r>
          </a:p>
          <a:p>
            <a:pPr marL="914400" lvl="2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</a:pPr>
            <a:r>
              <a:rPr lang="en-US" dirty="0"/>
              <a:t>Third level</a:t>
            </a:r>
          </a:p>
          <a:p>
            <a:pPr marL="1255713" lvl="3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543050" lvl="4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2911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rows/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/>
              <a:t>Two rows/three content boxes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08903" y="1600203"/>
            <a:ext cx="10373497" cy="23209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208903" y="3921131"/>
            <a:ext cx="5080000" cy="220979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502400" y="3927472"/>
            <a:ext cx="5080000" cy="2203456"/>
          </a:xfrm>
        </p:spPr>
        <p:txBody>
          <a:bodyPr/>
          <a:lstStyle>
            <a:lvl1pPr marL="341313" indent="-341313">
              <a:defRPr lang="en-US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230188">
              <a:defRPr lang="en-US" sz="2400" dirty="0" smtClean="0">
                <a:solidFill>
                  <a:schemeClr val="tx1"/>
                </a:solidFill>
                <a:latin typeface="+mn-lt"/>
              </a:defRPr>
            </a:lvl2pPr>
            <a:lvl3pPr marL="914400" indent="-228600">
              <a:defRPr lang="en-US" sz="2200" dirty="0" smtClean="0">
                <a:solidFill>
                  <a:schemeClr val="tx1"/>
                </a:solidFill>
                <a:latin typeface="+mn-lt"/>
              </a:defRPr>
            </a:lvl3pPr>
            <a:lvl4pPr marL="1255713" indent="-227013">
              <a:defRPr lang="en-US" sz="2000" dirty="0" smtClean="0">
                <a:solidFill>
                  <a:schemeClr val="tx1"/>
                </a:solidFill>
                <a:latin typeface="+mn-lt"/>
              </a:defRPr>
            </a:lvl4pPr>
            <a:lvl5pPr marL="1543050" indent="-171450">
              <a:defRPr lang="en-US" sz="1800" dirty="0">
                <a:solidFill>
                  <a:schemeClr val="tx1"/>
                </a:solidFill>
                <a:latin typeface="+mn-lt"/>
              </a:defRPr>
            </a:lvl5pPr>
          </a:lstStyle>
          <a:p>
            <a:pPr marL="341313" lvl="0" indent="-3413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en-US" dirty="0"/>
              <a:t>First level</a:t>
            </a:r>
          </a:p>
          <a:p>
            <a:pPr marL="573088" lvl="1" indent="-2301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 dirty="0"/>
              <a:t>Second level</a:t>
            </a:r>
          </a:p>
          <a:p>
            <a:pPr marL="914400" lvl="2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5000"/>
              <a:buFont typeface="Wingdings" pitchFamily="2" charset="2"/>
              <a:buChar char="n"/>
            </a:pPr>
            <a:r>
              <a:rPr lang="en-US" dirty="0"/>
              <a:t>Third level</a:t>
            </a:r>
          </a:p>
          <a:p>
            <a:pPr marL="1255713" lvl="3" indent="-2270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dirty="0"/>
              <a:t>Fourth level</a:t>
            </a:r>
          </a:p>
          <a:p>
            <a:pPr marL="1543050" lvl="4" indent="-1714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00000"/>
              </a:buClr>
              <a:buFont typeface="Wingdings" pitchFamily="2" charset="2"/>
              <a:buChar char="§"/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4212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hyperlink" Target="https://www.lsc.ohio.gov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2156" name="Group 12"/>
          <p:cNvGrpSpPr>
            <a:grpSpLocks/>
          </p:cNvGrpSpPr>
          <p:nvPr/>
        </p:nvGrpSpPr>
        <p:grpSpPr bwMode="auto">
          <a:xfrm>
            <a:off x="0" y="0"/>
            <a:ext cx="11582400" cy="4876800"/>
            <a:chOff x="0" y="0"/>
            <a:chExt cx="5472" cy="3072"/>
          </a:xfrm>
        </p:grpSpPr>
        <p:sp>
          <p:nvSpPr>
            <p:cNvPr id="26214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 sz="1800" dirty="0">
                <a:latin typeface="Times New Roman" charset="0"/>
              </a:endParaRPr>
            </a:p>
          </p:txBody>
        </p:sp>
        <p:grpSp>
          <p:nvGrpSpPr>
            <p:cNvPr id="262155" name="Group 11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262146" name="Rectangle 2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altLang="en-US" sz="1800" dirty="0">
                  <a:latin typeface="Times New Roman" charset="0"/>
                </a:endParaRPr>
              </a:p>
            </p:txBody>
          </p:sp>
          <p:sp>
            <p:nvSpPr>
              <p:cNvPr id="262148" name="Line 4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26214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277813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26215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1600203"/>
            <a:ext cx="103632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6215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19200" y="6251575"/>
            <a:ext cx="264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750"/>
            </a:lvl1pPr>
          </a:lstStyle>
          <a:p>
            <a:endParaRPr lang="en-US" altLang="en-US" dirty="0"/>
          </a:p>
        </p:txBody>
      </p:sp>
      <p:sp>
        <p:nvSpPr>
          <p:cNvPr id="26215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70400" y="6248400"/>
            <a:ext cx="396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750"/>
            </a:lvl1pPr>
          </a:lstStyle>
          <a:p>
            <a:endParaRPr lang="en-US" altLang="en-US" dirty="0"/>
          </a:p>
        </p:txBody>
      </p:sp>
      <p:sp>
        <p:nvSpPr>
          <p:cNvPr id="26215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750"/>
            </a:lvl1pPr>
          </a:lstStyle>
          <a:p>
            <a:fld id="{CA018B54-7992-48DF-BF8C-61CFB03447C4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262154" name="Line 10"/>
          <p:cNvSpPr>
            <a:spLocks noChangeShapeType="1"/>
          </p:cNvSpPr>
          <p:nvPr/>
        </p:nvSpPr>
        <p:spPr bwMode="auto">
          <a:xfrm>
            <a:off x="0" y="4876800"/>
            <a:ext cx="8128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15" name="Picture 14"/>
          <p:cNvPicPr>
            <a:picLocks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111"/>
          <a:stretch/>
        </p:blipFill>
        <p:spPr>
          <a:xfrm>
            <a:off x="0" y="6096000"/>
            <a:ext cx="12192000" cy="640080"/>
          </a:xfrm>
          <a:prstGeom prst="rect">
            <a:avLst/>
          </a:prstGeom>
        </p:spPr>
      </p:pic>
      <p:sp>
        <p:nvSpPr>
          <p:cNvPr id="16" name="Rectangle 7"/>
          <p:cNvSpPr txBox="1">
            <a:spLocks noChangeArrowheads="1"/>
          </p:cNvSpPr>
          <p:nvPr userDrawn="1"/>
        </p:nvSpPr>
        <p:spPr bwMode="auto">
          <a:xfrm>
            <a:off x="0" y="6428232"/>
            <a:ext cx="1752600" cy="206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r>
              <a:rPr lang="en-US" altLang="en-US" sz="1100" dirty="0"/>
              <a:t>Legislative Budget Office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0" y="6675120"/>
            <a:ext cx="12192000" cy="0"/>
          </a:xfrm>
          <a:prstGeom prst="line">
            <a:avLst/>
          </a:prstGeom>
          <a:ln w="19050" cap="rnd" cmpd="sng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DrafterName"/>
          <p:cNvSpPr txBox="1">
            <a:spLocks noChangeArrowheads="1"/>
          </p:cNvSpPr>
          <p:nvPr userDrawn="1"/>
        </p:nvSpPr>
        <p:spPr bwMode="auto">
          <a:xfrm>
            <a:off x="10439400" y="6428232"/>
            <a:ext cx="1752600" cy="206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r"/>
            <a:endParaRPr lang="en-US" altLang="en-US" sz="1100" dirty="0">
              <a:solidFill>
                <a:schemeClr val="bg1"/>
              </a:solidFill>
            </a:endParaRPr>
          </a:p>
        </p:txBody>
      </p:sp>
      <p:sp>
        <p:nvSpPr>
          <p:cNvPr id="22" name="Rectangle 7">
            <a:hlinkClick r:id="rId9"/>
          </p:cNvPr>
          <p:cNvSpPr txBox="1">
            <a:spLocks noChangeArrowheads="1"/>
          </p:cNvSpPr>
          <p:nvPr userDrawn="1"/>
        </p:nvSpPr>
        <p:spPr bwMode="auto">
          <a:xfrm>
            <a:off x="11277600" y="6428232"/>
            <a:ext cx="914400" cy="21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US" altLang="en-US" sz="1100" u="sng" dirty="0"/>
              <a:t>lsc.ohio.gov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8" r:id="rId3"/>
    <p:sldLayoutId id="2147483691" r:id="rId4"/>
    <p:sldLayoutId id="2147483697" r:id="rId5"/>
    <p:sldLayoutId id="2147483699" r:id="rId6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150">
          <a:solidFill>
            <a:schemeClr val="tx2"/>
          </a:solidFill>
          <a:latin typeface="Times New Roman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150">
          <a:solidFill>
            <a:schemeClr val="tx2"/>
          </a:solidFill>
          <a:latin typeface="Times New Roman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150">
          <a:solidFill>
            <a:schemeClr val="tx2"/>
          </a:solidFill>
          <a:latin typeface="Times New Roman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150">
          <a:solidFill>
            <a:schemeClr val="tx2"/>
          </a:solidFill>
          <a:latin typeface="Times New Roman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150">
          <a:solidFill>
            <a:schemeClr val="tx2"/>
          </a:solidFill>
          <a:latin typeface="Times New Roman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150">
          <a:solidFill>
            <a:schemeClr val="tx2"/>
          </a:solidFill>
          <a:latin typeface="Times New Roman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150">
          <a:solidFill>
            <a:schemeClr val="tx2"/>
          </a:solidFill>
          <a:latin typeface="Times New Roman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150">
          <a:solidFill>
            <a:schemeClr val="tx2"/>
          </a:solidFill>
          <a:latin typeface="Times New Roman" charset="0"/>
        </a:defRPr>
      </a:lvl9pPr>
    </p:titleStyle>
    <p:bodyStyle>
      <a:lvl1pPr marL="341313" indent="-341313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573088" indent="-2301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914400" indent="-22860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SzPct val="5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255713" indent="-227013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Wingdings" pitchFamily="2" charset="2"/>
        <a:buChar char="§"/>
        <a:defRPr sz="1800"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40172"/>
            <a:ext cx="10515600" cy="1143000"/>
          </a:xfrm>
        </p:spPr>
        <p:txBody>
          <a:bodyPr/>
          <a:lstStyle/>
          <a:p>
            <a:r>
              <a:rPr lang="en-US" dirty="0"/>
              <a:t>Ohio landfills received 22.9 million tons</a:t>
            </a:r>
            <a:br>
              <a:rPr lang="en-US" dirty="0"/>
            </a:br>
            <a:r>
              <a:rPr lang="en-US" dirty="0"/>
              <a:t>of waste in 2025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quarter" idx="13"/>
          </p:nvPr>
        </p:nvSpPr>
        <p:spPr>
          <a:xfrm>
            <a:off x="7848600" y="1676400"/>
            <a:ext cx="3886200" cy="4382172"/>
          </a:xfrm>
        </p:spPr>
        <p:txBody>
          <a:bodyPr/>
          <a:lstStyle/>
          <a:p>
            <a:r>
              <a:rPr lang="en-US" sz="1350" dirty="0"/>
              <a:t>Ohio landfills received 22.9 million tons of waste in 2025, an increase of 0.8 million tons or 3.5% from 2024, and 0.3 million tons or 1.4% below the ten-year average of 23.2 million tons (as measured from 2016 to 2025).</a:t>
            </a:r>
          </a:p>
          <a:p>
            <a:r>
              <a:rPr lang="en-US" sz="1350" dirty="0"/>
              <a:t>In 2025, total waste disposed included:</a:t>
            </a:r>
          </a:p>
          <a:p>
            <a:pPr lvl="1"/>
            <a:r>
              <a:rPr lang="en-US" sz="1250" dirty="0"/>
              <a:t>Municipal solid waste (residential and commercial): 13.8 million tons (60.2%).</a:t>
            </a:r>
          </a:p>
          <a:p>
            <a:pPr lvl="1"/>
            <a:r>
              <a:rPr lang="en-US" sz="1250" dirty="0"/>
              <a:t>Construction and Demolition Debris (C&amp;DD): 5.6 million tons (24.4%).</a:t>
            </a:r>
          </a:p>
          <a:p>
            <a:pPr lvl="1"/>
            <a:r>
              <a:rPr lang="en-US" sz="1250" dirty="0"/>
              <a:t>Industrial solid waste: 3.2 million tons (14.0%).</a:t>
            </a:r>
          </a:p>
          <a:p>
            <a:pPr lvl="1"/>
            <a:r>
              <a:rPr lang="en-US" sz="1250" dirty="0"/>
              <a:t>Excluded waste: nearly 345,000 tons (1.5%).</a:t>
            </a:r>
          </a:p>
          <a:p>
            <a:r>
              <a:rPr lang="en-US" sz="1350" dirty="0"/>
              <a:t>Excluded waste includes materials that are authorized for disposal at a solid waste landfill and excluded from the definition of solid waste such as earth, fly ash, slag, and other substances not harmful to public health.</a:t>
            </a:r>
          </a:p>
          <a:p>
            <a:r>
              <a:rPr lang="en-US" sz="1350" dirty="0"/>
              <a:t>As of July 2026, there are 85 landfills in Ohio: 41 C&amp;DD, 37 municipal, 4 industrial, and 3 residual (a subset of industrial). </a:t>
            </a:r>
          </a:p>
        </p:txBody>
      </p:sp>
      <p:graphicFrame>
        <p:nvGraphicFramePr>
          <p:cNvPr id="5" name="Content Placeholder 9" descr="This bar chart shows the amount of solid waste received at Ohio landfills per year from 2016 to 2025 by type as described in the bullet points.">
            <a:extLst>
              <a:ext uri="{FF2B5EF4-FFF2-40B4-BE49-F238E27FC236}">
                <a16:creationId xmlns:a16="http://schemas.microsoft.com/office/drawing/2014/main" id="{238EEABF-A5B5-B57D-2F0E-2C6F4B4382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497152"/>
              </p:ext>
            </p:extLst>
          </p:nvPr>
        </p:nvGraphicFramePr>
        <p:xfrm>
          <a:off x="762000" y="1676400"/>
          <a:ext cx="6858000" cy="3715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46967" y="5685067"/>
            <a:ext cx="2971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+mn-lt"/>
              </a:rPr>
              <a:t>Source: Ohio Environmental Protection Agency</a:t>
            </a:r>
          </a:p>
        </p:txBody>
      </p:sp>
    </p:spTree>
    <p:extLst>
      <p:ext uri="{BB962C8B-B14F-4D97-AF65-F5344CB8AC3E}">
        <p14:creationId xmlns:p14="http://schemas.microsoft.com/office/powerpoint/2010/main" val="1611446817"/>
      </p:ext>
    </p:extLst>
  </p:cSld>
  <p:clrMapOvr>
    <a:masterClrMapping/>
  </p:clrMapOvr>
</p:sld>
</file>

<file path=ppt/theme/theme1.xml><?xml version="1.0" encoding="utf-8"?>
<a:theme xmlns:a="http://schemas.openxmlformats.org/drawingml/2006/main" name="Layers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2163"/>
      </a:accent1>
      <a:accent2>
        <a:srgbClr val="C0504D"/>
      </a:accent2>
      <a:accent3>
        <a:srgbClr val="9BBB59"/>
      </a:accent3>
      <a:accent4>
        <a:srgbClr val="FF0000"/>
      </a:accent4>
      <a:accent5>
        <a:srgbClr val="4BACC6"/>
      </a:accent5>
      <a:accent6>
        <a:srgbClr val="F79646"/>
      </a:accent6>
      <a:hlink>
        <a:srgbClr val="0070C0"/>
      </a:hlink>
      <a:folHlink>
        <a:srgbClr val="0070C0"/>
      </a:folHlink>
    </a:clrScheme>
    <a:fontScheme name="FN font theme">
      <a:majorFont>
        <a:latin typeface="Georgi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hio Facts Template.potx" id="{ABE8DC34-85DB-4B5F-A7CC-9DF3C49791B1}" vid="{4C6E6946-AD51-4E2D-94F2-CFE20DE60ADE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Ohio Facts Template</Template>
  <TotalTime>4529</TotalTime>
  <Words>201</Words>
  <Application>Microsoft Office PowerPoint</Application>
  <PresentationFormat>Widescreen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Georgia</vt:lpstr>
      <vt:lpstr>Times New Roman</vt:lpstr>
      <vt:lpstr>Wingdings</vt:lpstr>
      <vt:lpstr>Layers</vt:lpstr>
      <vt:lpstr>Ohio landfills received 22.9 million tons of waste in 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Ohio Facts</dc:title>
  <dc:creator>Robert Meeker</dc:creator>
  <cp:lastModifiedBy>Zach Gleim</cp:lastModifiedBy>
  <cp:revision>71</cp:revision>
  <cp:lastPrinted>2026-08-04T19:49:00Z</cp:lastPrinted>
  <dcterms:created xsi:type="dcterms:W3CDTF">2022-06-09T19:55:28Z</dcterms:created>
  <dcterms:modified xsi:type="dcterms:W3CDTF">2026-08-04T20:04:20Z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3</vt:i4>
  </property>
</Properties>
</file>