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37" autoAdjust="0"/>
    <p:restoredTop sz="94660"/>
  </p:normalViewPr>
  <p:slideViewPr>
    <p:cSldViewPr snapToGrid="0">
      <p:cViewPr varScale="1">
        <p:scale>
          <a:sx n="86" d="100"/>
          <a:sy n="86" d="100"/>
        </p:scale>
        <p:origin x="88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862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62" b="0" i="0" u="none" strike="noStrike" kern="1200" spc="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School District General Fund Expenditures by Category, FY 2024</a:t>
            </a:r>
          </a:p>
        </c:rich>
      </c:tx>
      <c:layout>
        <c:manualLayout>
          <c:xMode val="edge"/>
          <c:yMode val="edge"/>
          <c:x val="0.11588666282556394"/>
          <c:y val="2.803083391730903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1862" b="0" i="0" u="none" strike="noStrike" kern="1200" spc="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3738334198774937E-3"/>
          <c:y val="0.15545900490539594"/>
          <c:w val="0.98033644421366006"/>
          <c:h val="0.81370707778556417"/>
        </c:manualLayout>
      </c:layout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Pie Chart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272-442D-9A2C-7FB4CB776BC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F97-48B9-B52A-43964B10AA3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272-442D-9A2C-7FB4CB776BC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F97-48B9-B52A-43964B10AA3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F97-48B9-B52A-43964B10AA3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F97-48B9-B52A-43964B10AA3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F97-48B9-B52A-43964B10AA3B}"/>
              </c:ext>
            </c:extLst>
          </c:dPt>
          <c:dLbls>
            <c:dLbl>
              <c:idx val="0"/>
              <c:layout>
                <c:manualLayout>
                  <c:x val="0.14534174040661368"/>
                  <c:y val="-0.2144166772426047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272-442D-9A2C-7FB4CB776BC1}"/>
                </c:ext>
              </c:extLst>
            </c:dLbl>
            <c:dLbl>
              <c:idx val="1"/>
              <c:layout>
                <c:manualLayout>
                  <c:x val="9.8247137220459593E-2"/>
                  <c:y val="0.1848754890221763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F97-48B9-B52A-43964B10AA3B}"/>
                </c:ext>
              </c:extLst>
            </c:dLbl>
            <c:dLbl>
              <c:idx val="2"/>
              <c:layout>
                <c:manualLayout>
                  <c:x val="-0.14639271653543307"/>
                  <c:y val="0.1319724768111063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272-442D-9A2C-7FB4CB776BC1}"/>
                </c:ext>
              </c:extLst>
            </c:dLbl>
            <c:dLbl>
              <c:idx val="3"/>
              <c:layout>
                <c:manualLayout>
                  <c:x val="-3.6875166806369521E-2"/>
                  <c:y val="8.3169912100161079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F97-48B9-B52A-43964B10AA3B}"/>
                </c:ext>
              </c:extLst>
            </c:dLbl>
            <c:dLbl>
              <c:idx val="4"/>
              <c:layout>
                <c:manualLayout>
                  <c:x val="-2.3125193176049403E-2"/>
                  <c:y val="-5.1669434803490954E-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456117078669125"/>
                      <c:h val="0.1521513665031534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AF97-48B9-B52A-43964B10AA3B}"/>
                </c:ext>
              </c:extLst>
            </c:dLbl>
            <c:dLbl>
              <c:idx val="5"/>
              <c:layout>
                <c:manualLayout>
                  <c:x val="-8.600502543198392E-2"/>
                  <c:y val="-2.9445618526836212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F97-48B9-B52A-43964B10AA3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Salaries</c:v>
                </c:pt>
                <c:pt idx="1">
                  <c:v>Fringe Benefits</c:v>
                </c:pt>
                <c:pt idx="2">
                  <c:v>Purchased Services</c:v>
                </c:pt>
                <c:pt idx="3">
                  <c:v>Supplies, Materials, and Textbooks</c:v>
                </c:pt>
                <c:pt idx="4">
                  <c:v>Capital Outlay and Debt Service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"$"#,##0_);[Red]\("$"#,##0\)</c:formatCode>
                <c:ptCount val="6"/>
                <c:pt idx="0">
                  <c:v>12614262023</c:v>
                </c:pt>
                <c:pt idx="1">
                  <c:v>5138957612</c:v>
                </c:pt>
                <c:pt idx="2">
                  <c:v>3164586524</c:v>
                </c:pt>
                <c:pt idx="3">
                  <c:v>775200702</c:v>
                </c:pt>
                <c:pt idx="4">
                  <c:v>448862162</c:v>
                </c:pt>
                <c:pt idx="5" formatCode="_(&quot;$&quot;* #,##0_);_(&quot;$&quot;* \(#,##0\);_(&quot;$&quot;* &quot;-&quot;_);_(@_)">
                  <c:v>407317620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72-442D-9A2C-7FB4CB776B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0.045</cdr:x>
      <cdr:y>0.14684</cdr:y>
    </cdr:from>
    <cdr:to>
      <cdr:x>0.3327</cdr:x>
      <cdr:y>0.20458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2511" y="665292"/>
          <a:ext cx="148652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>
              <a:solidFill>
                <a:schemeClr val="tx1"/>
              </a:solidFill>
            </a:rPr>
            <a:t>Total: $22.55 billion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  <p:extLst>
      <p:ext uri="{BB962C8B-B14F-4D97-AF65-F5344CB8AC3E}">
        <p14:creationId xmlns:p14="http://schemas.microsoft.com/office/powerpoint/2010/main" val="4082361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01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4645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1695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3141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54472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  <p:extLst>
      <p:ext uri="{BB962C8B-B14F-4D97-AF65-F5344CB8AC3E}">
        <p14:creationId xmlns:p14="http://schemas.microsoft.com/office/powerpoint/2010/main" val="345431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districts spent 78.7% of general funds on salaries and fringe benefits in FY 2024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6502400" y="1600200"/>
            <a:ext cx="5080000" cy="4530725"/>
          </a:xfrm>
        </p:spPr>
        <p:txBody>
          <a:bodyPr/>
          <a:lstStyle/>
          <a:p>
            <a:r>
              <a:rPr lang="en-US" sz="1600" dirty="0"/>
              <a:t>Education is labor intensive. Personnel costs account for most of school district general fund budgets.</a:t>
            </a:r>
          </a:p>
          <a:p>
            <a:r>
              <a:rPr lang="en-US" sz="1600" dirty="0"/>
              <a:t>District general fund salary and fringe benefit costs amounted to $17.75 billion (78.7% of total) in FY 2024.</a:t>
            </a:r>
          </a:p>
          <a:p>
            <a:pPr lvl="1"/>
            <a:r>
              <a:rPr lang="en-US" sz="1400" dirty="0"/>
              <a:t>Salaries: $12.61 billion (55.9%).  </a:t>
            </a:r>
          </a:p>
          <a:p>
            <a:pPr lvl="1"/>
            <a:r>
              <a:rPr lang="en-US" sz="1400" dirty="0"/>
              <a:t>Fringe benefits: $5.14 billion (22.8%). </a:t>
            </a:r>
          </a:p>
          <a:p>
            <a:pPr lvl="1"/>
            <a:r>
              <a:rPr lang="en-US" sz="1400" dirty="0"/>
              <a:t>Fringe benefits as a percentage of salaries: 40.7%.</a:t>
            </a:r>
          </a:p>
          <a:p>
            <a:r>
              <a:rPr lang="en-US" sz="1600" dirty="0"/>
              <a:t>Purchased service costs totaled $3.16 billion (14.0%). </a:t>
            </a:r>
          </a:p>
          <a:p>
            <a:pPr lvl="1"/>
            <a:r>
              <a:rPr lang="en-US" sz="1400" dirty="0"/>
              <a:t>Includes pupil transportation, utilities, maintenance, and other services not provided by district personnel. </a:t>
            </a:r>
          </a:p>
          <a:p>
            <a:r>
              <a:rPr lang="en-US" sz="1600" dirty="0"/>
              <a:t>School districts employed 229,139 full-time equivalent (FTE) workers in FY 2024. Teachers account for 106,730 (46.6%) of the total.  </a:t>
            </a:r>
          </a:p>
          <a:p>
            <a:pPr lvl="1"/>
            <a:r>
              <a:rPr lang="en-US" sz="1400" dirty="0"/>
              <a:t>The total excludes coaches, advisors, and other extra- and intra-curricular staff, whose FTE appears to correspond to a relatively small number of regular working hours per day. 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52969655"/>
              </p:ext>
            </p:extLst>
          </p:nvPr>
        </p:nvGraphicFramePr>
        <p:xfrm>
          <a:off x="990599" y="1600199"/>
          <a:ext cx="5166919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5591" y="5797492"/>
            <a:ext cx="41245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Sources: Department of Education and Workforce; DataOhio portal</a:t>
            </a:r>
          </a:p>
        </p:txBody>
      </p:sp>
    </p:spTree>
    <p:extLst>
      <p:ext uri="{BB962C8B-B14F-4D97-AF65-F5344CB8AC3E}">
        <p14:creationId xmlns:p14="http://schemas.microsoft.com/office/powerpoint/2010/main" val="176917879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" id="{E404861F-B855-4DEC-899E-E79C2730D62E}" vid="{D0818006-65A8-4B56-8F9D-DC057FBD12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209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Georgia</vt:lpstr>
      <vt:lpstr>Times New Roman</vt:lpstr>
      <vt:lpstr>Wingdings</vt:lpstr>
      <vt:lpstr>Layers</vt:lpstr>
      <vt:lpstr>School districts spent 78.7% of general funds on salaries and fringe benefits in FY 2024</vt:lpstr>
    </vt:vector>
  </TitlesOfParts>
  <Company>Ohio Legislature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districts spent 78.7% of general funds on salaries and fringe benefits in FY 2024</dc:title>
  <dc:creator>Jorge Valdebenito</dc:creator>
  <cp:lastModifiedBy>Zach Gleim</cp:lastModifiedBy>
  <cp:revision>5</cp:revision>
  <dcterms:created xsi:type="dcterms:W3CDTF">2025-01-13T17:28:44Z</dcterms:created>
  <dcterms:modified xsi:type="dcterms:W3CDTF">2025-01-13T18:36:01Z</dcterms:modified>
</cp:coreProperties>
</file>