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19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chemeClr val="tx1"/>
                </a:solidFill>
              </a:rPr>
              <a:t>Per-Pupil Operating Revenue by Source</a:t>
            </a:r>
            <a:endParaRPr lang="en-US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Sheet1!$A$4:$A$8</c:f>
              <c:strCache>
                <c:ptCount val="5"/>
                <c:pt idx="0">
                  <c:v>FY 2019</c:v>
                </c:pt>
                <c:pt idx="1">
                  <c:v>FY 2020</c:v>
                </c:pt>
                <c:pt idx="2">
                  <c:v>FY 2021</c:v>
                </c:pt>
                <c:pt idx="3">
                  <c:v>FY 2022</c:v>
                </c:pt>
                <c:pt idx="4">
                  <c:v>FY 2023</c:v>
                </c:pt>
              </c:strCache>
            </c:strRef>
          </c:cat>
          <c:val>
            <c:numRef>
              <c:f>Sheet1!$B$4:$B$8</c:f>
              <c:numCache>
                <c:formatCode>_("$"* #,##0_);_("$"* \(#,##0\);_("$"* "-"??_);_(@_)</c:formatCode>
                <c:ptCount val="5"/>
                <c:pt idx="0">
                  <c:v>5689.6406597914774</c:v>
                </c:pt>
                <c:pt idx="1">
                  <c:v>5672.2601197173217</c:v>
                </c:pt>
                <c:pt idx="2">
                  <c:v>5997.871464716698</c:v>
                </c:pt>
                <c:pt idx="3">
                  <c:v>6193.6865762841935</c:v>
                </c:pt>
                <c:pt idx="4">
                  <c:v>6377.6406341432512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84-44A3-B96B-E19B549D4D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Local Taxes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Sheet1!$A$4:$A$8</c:f>
              <c:strCache>
                <c:ptCount val="5"/>
                <c:pt idx="0">
                  <c:v>FY 2019</c:v>
                </c:pt>
                <c:pt idx="1">
                  <c:v>FY 2020</c:v>
                </c:pt>
                <c:pt idx="2">
                  <c:v>FY 2021</c:v>
                </c:pt>
                <c:pt idx="3">
                  <c:v>FY 2022</c:v>
                </c:pt>
                <c:pt idx="4">
                  <c:v>FY 2023</c:v>
                </c:pt>
              </c:strCache>
            </c:strRef>
          </c:cat>
          <c:val>
            <c:numRef>
              <c:f>Sheet1!$C$4:$C$8</c:f>
              <c:numCache>
                <c:formatCode>_("$"* #,##0_);_("$"* \(#,##0\);_("$"* "-"??_);_(@_)</c:formatCode>
                <c:ptCount val="5"/>
                <c:pt idx="0">
                  <c:v>5786.8622156553938</c:v>
                </c:pt>
                <c:pt idx="1">
                  <c:v>6122.9153724315129</c:v>
                </c:pt>
                <c:pt idx="2">
                  <c:v>6552.9407541836999</c:v>
                </c:pt>
                <c:pt idx="3">
                  <c:v>6855.2686506763057</c:v>
                </c:pt>
                <c:pt idx="4">
                  <c:v>7079.4026629613199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84-44A3-B96B-E19B549D4D0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Federal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Sheet1!$A$4:$A$8</c:f>
              <c:strCache>
                <c:ptCount val="5"/>
                <c:pt idx="0">
                  <c:v>FY 2019</c:v>
                </c:pt>
                <c:pt idx="1">
                  <c:v>FY 2020</c:v>
                </c:pt>
                <c:pt idx="2">
                  <c:v>FY 2021</c:v>
                </c:pt>
                <c:pt idx="3">
                  <c:v>FY 2022</c:v>
                </c:pt>
                <c:pt idx="4">
                  <c:v>FY 2023</c:v>
                </c:pt>
              </c:strCache>
            </c:strRef>
          </c:cat>
          <c:val>
            <c:numRef>
              <c:f>Sheet1!$D$4:$D$8</c:f>
              <c:numCache>
                <c:formatCode>_("$"* #,##0_);_("$"* \(#,##0\);_("$"* "-"??_);_(@_)</c:formatCode>
                <c:ptCount val="5"/>
                <c:pt idx="0">
                  <c:v>1025.0203103594483</c:v>
                </c:pt>
                <c:pt idx="1">
                  <c:v>1026.3546556027188</c:v>
                </c:pt>
                <c:pt idx="2">
                  <c:v>1492.2640341555018</c:v>
                </c:pt>
                <c:pt idx="3">
                  <c:v>2492.5451358868877</c:v>
                </c:pt>
                <c:pt idx="4">
                  <c:v>2516.8245204916793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84-44A3-B96B-E19B549D4D0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 Nontax Revenue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Sheet1!$A$4:$A$8</c:f>
              <c:strCache>
                <c:ptCount val="5"/>
                <c:pt idx="0">
                  <c:v>FY 2019</c:v>
                </c:pt>
                <c:pt idx="1">
                  <c:v>FY 2020</c:v>
                </c:pt>
                <c:pt idx="2">
                  <c:v>FY 2021</c:v>
                </c:pt>
                <c:pt idx="3">
                  <c:v>FY 2022</c:v>
                </c:pt>
                <c:pt idx="4">
                  <c:v>FY 2023</c:v>
                </c:pt>
              </c:strCache>
            </c:strRef>
          </c:cat>
          <c:val>
            <c:numRef>
              <c:f>Sheet1!$E$4:$E$8</c:f>
              <c:numCache>
                <c:formatCode>_("$"* #,##0_);_("$"* \(#,##0\);_("$"* "-"??_);_(@_)</c:formatCode>
                <c:ptCount val="5"/>
                <c:pt idx="0">
                  <c:v>1159.1673372977593</c:v>
                </c:pt>
                <c:pt idx="1">
                  <c:v>1140.8368649333954</c:v>
                </c:pt>
                <c:pt idx="2">
                  <c:v>1065.3589334457185</c:v>
                </c:pt>
                <c:pt idx="3">
                  <c:v>791.17270766925321</c:v>
                </c:pt>
                <c:pt idx="4">
                  <c:v>1143.4359213360312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81-4096-A1B5-2F41BFAA9B5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463496776"/>
        <c:axId val="463494152"/>
      </c:barChart>
      <c:lineChart>
        <c:grouping val="standard"/>
        <c:varyColors val="0"/>
        <c:ser>
          <c:idx val="4"/>
          <c:order val="4"/>
          <c:tx>
            <c:strRef>
              <c:f>Sheet1!$F$1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-5.4796296296296294E-2"/>
                  <c:y val="-2.88856639941731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7DB-4EB1-967A-C23FDF2342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Sheet1!$A$4:$A$8</c:f>
              <c:strCache>
                <c:ptCount val="5"/>
                <c:pt idx="0">
                  <c:v>FY 2019</c:v>
                </c:pt>
                <c:pt idx="1">
                  <c:v>FY 2020</c:v>
                </c:pt>
                <c:pt idx="2">
                  <c:v>FY 2021</c:v>
                </c:pt>
                <c:pt idx="3">
                  <c:v>FY 2022</c:v>
                </c:pt>
                <c:pt idx="4">
                  <c:v>FY 2023</c:v>
                </c:pt>
              </c:strCache>
            </c:strRef>
          </c:cat>
          <c:val>
            <c:numRef>
              <c:f>Sheet1!$F$4:$F$8</c:f>
              <c:numCache>
                <c:formatCode>_("$"* #,##0_);_("$"* \(#,##0\);_("$"* "-"??_);_(@_)</c:formatCode>
                <c:ptCount val="5"/>
                <c:pt idx="0">
                  <c:v>13660.69052310408</c:v>
                </c:pt>
                <c:pt idx="1">
                  <c:v>13962.367012684936</c:v>
                </c:pt>
                <c:pt idx="2">
                  <c:v>15108.435032284859</c:v>
                </c:pt>
                <c:pt idx="3">
                  <c:v>16332.673070516641</c:v>
                </c:pt>
                <c:pt idx="4">
                  <c:v>17117.303738932282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879-4544-9C8E-CCEBE83AB7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3496776"/>
        <c:axId val="463494152"/>
      </c:lineChart>
      <c:catAx>
        <c:axId val="46349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4"/>
        <c:delete val="1"/>
      </c:legendEntry>
      <c:layout>
        <c:manualLayout>
          <c:xMode val="edge"/>
          <c:yMode val="edge"/>
          <c:x val="0.2383253135024789"/>
          <c:y val="0.91460704412649185"/>
          <c:w val="0.62334937299504234"/>
          <c:h val="5.73621219561990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547FE-D898-42D7-8672-901BD22EA14B}" type="datetimeFigureOut">
              <a:rPr lang="en-US" smtClean="0"/>
              <a:t>7/25/2024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13EE9-1D40-4DF3-BB80-7295D80FB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85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  <p:extLst>
      <p:ext uri="{BB962C8B-B14F-4D97-AF65-F5344CB8AC3E}">
        <p14:creationId xmlns:p14="http://schemas.microsoft.com/office/powerpoint/2010/main" val="2686474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972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826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958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004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539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  <p:extLst>
      <p:ext uri="{BB962C8B-B14F-4D97-AF65-F5344CB8AC3E}">
        <p14:creationId xmlns:p14="http://schemas.microsoft.com/office/powerpoint/2010/main" val="4281460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Per-pupil operating revenue </a:t>
            </a:r>
            <a:r>
              <a:rPr lang="en-US" dirty="0"/>
              <a:t>for </a:t>
            </a:r>
            <a:r>
              <a:rPr lang="en-US" dirty="0" smtClean="0"/>
              <a:t>public schools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increased by 25% since </a:t>
            </a:r>
            <a:r>
              <a:rPr lang="en-US" dirty="0"/>
              <a:t>FY </a:t>
            </a:r>
            <a:r>
              <a:rPr lang="en-US" dirty="0" smtClean="0"/>
              <a:t>2019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3342116"/>
              </p:ext>
            </p:extLst>
          </p:nvPr>
        </p:nvGraphicFramePr>
        <p:xfrm>
          <a:off x="1219200" y="1420813"/>
          <a:ext cx="68580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8001000" y="1610503"/>
            <a:ext cx="3784600" cy="4535424"/>
          </a:xfrm>
        </p:spPr>
        <p:txBody>
          <a:bodyPr/>
          <a:lstStyle/>
          <a:p>
            <a:r>
              <a:rPr lang="en-US" sz="1400" dirty="0" smtClean="0"/>
              <a:t>Public school operating revenue averaged $17,117 per pupil in FY 2023, an increase of 25.3% ($3,457) over the past five years.</a:t>
            </a:r>
          </a:p>
          <a:p>
            <a:r>
              <a:rPr lang="en-US" sz="1400" dirty="0" smtClean="0"/>
              <a:t>From FY 2019 to FY 2023:</a:t>
            </a:r>
            <a:endParaRPr lang="en-US" sz="1400" dirty="0"/>
          </a:p>
          <a:p>
            <a:pPr lvl="1"/>
            <a:r>
              <a:rPr lang="en-US" sz="1200" dirty="0" smtClean="0"/>
              <a:t>Federal revenue per pupil increased 145.5%, driven by coronavirus relief and American Rescue Plan Act (ARPA) funding.</a:t>
            </a:r>
            <a:endParaRPr lang="en-US" sz="1200" dirty="0"/>
          </a:p>
          <a:p>
            <a:pPr lvl="1"/>
            <a:r>
              <a:rPr lang="en-US" sz="1200" dirty="0" smtClean="0"/>
              <a:t>Local tax revenue per pupil grew faster (22.3%) than state revenue per pupil (12.1%).</a:t>
            </a:r>
          </a:p>
          <a:p>
            <a:pPr lvl="1"/>
            <a:r>
              <a:rPr lang="en-US" sz="1200" dirty="0" smtClean="0"/>
              <a:t>Other </a:t>
            </a:r>
            <a:r>
              <a:rPr lang="en-US" sz="1200" dirty="0"/>
              <a:t>n</a:t>
            </a:r>
            <a:r>
              <a:rPr lang="en-US" sz="1200" dirty="0" smtClean="0"/>
              <a:t>ontax </a:t>
            </a:r>
            <a:r>
              <a:rPr lang="en-US" sz="1200" dirty="0"/>
              <a:t>r</a:t>
            </a:r>
            <a:r>
              <a:rPr lang="en-US" sz="1200" dirty="0" smtClean="0"/>
              <a:t>evenue per pupil decreased 1.4%.</a:t>
            </a:r>
          </a:p>
          <a:p>
            <a:r>
              <a:rPr lang="en-US" sz="1400" dirty="0" smtClean="0"/>
              <a:t>FY 2023 operating revenues consisted of:</a:t>
            </a:r>
          </a:p>
          <a:p>
            <a:pPr lvl="1"/>
            <a:r>
              <a:rPr lang="en-US" sz="1200" dirty="0" smtClean="0"/>
              <a:t>41.4% local taxes (property and income).</a:t>
            </a:r>
          </a:p>
          <a:p>
            <a:pPr lvl="1"/>
            <a:r>
              <a:rPr lang="en-US" sz="1200" dirty="0" smtClean="0"/>
              <a:t>37.3% state (foundation aid, tax reimbursements, and other grants).</a:t>
            </a:r>
            <a:endParaRPr lang="en-US" sz="1200" dirty="0"/>
          </a:p>
          <a:p>
            <a:pPr lvl="1"/>
            <a:r>
              <a:rPr lang="en-US" sz="1200" dirty="0" smtClean="0"/>
              <a:t>14.7% federal (focuses on special education and disadvantaged students; also includes coronavirus relief and ARPA funds).</a:t>
            </a:r>
          </a:p>
          <a:p>
            <a:pPr lvl="1"/>
            <a:r>
              <a:rPr lang="en-US" sz="1200" dirty="0" smtClean="0"/>
              <a:t>6.7% other nontax revenues (tuition, fees, school meal charges, admissions and sales for extracurricular activities, and state solvency assistance).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219199" y="5820733"/>
            <a:ext cx="56218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Sources: Ohio Department of </a:t>
            </a:r>
            <a:r>
              <a:rPr kumimoji="0" lang="en-US" sz="1100" b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Education and Workforce; </a:t>
            </a:r>
            <a:r>
              <a:rPr kumimoji="0" lang="en-US" sz="1100" b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Ohio Legislative</a:t>
            </a:r>
            <a:r>
              <a:rPr kumimoji="0" lang="en-US" sz="1100" b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Service Commission</a:t>
            </a:r>
            <a:endParaRPr kumimoji="0" lang="en-US" sz="11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658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190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Georgia</vt:lpstr>
      <vt:lpstr>Times New Roman</vt:lpstr>
      <vt:lpstr>Wingdings</vt:lpstr>
      <vt:lpstr>Layers</vt:lpstr>
      <vt:lpstr>Per-pupil operating revenue for public schools increased by 25% since FY 2019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Stacked column chart</dc:title>
  <dc:creator>Andrew Ephlin</dc:creator>
  <cp:lastModifiedBy>Linda Bayer</cp:lastModifiedBy>
  <cp:revision>32</cp:revision>
  <dcterms:created xsi:type="dcterms:W3CDTF">2022-07-07T17:59:26Z</dcterms:created>
  <dcterms:modified xsi:type="dcterms:W3CDTF">2024-07-25T20:29:44Z</dcterms:modified>
</cp:coreProperties>
</file>