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
  </p:notesMasterIdLst>
  <p:handoutMasterIdLst>
    <p:handoutMasterId r:id="rId4"/>
  </p:handoutMasterIdLst>
  <p:sldIdLst>
    <p:sldId id="270" r:id="rId2"/>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75976" autoAdjust="0"/>
  </p:normalViewPr>
  <p:slideViewPr>
    <p:cSldViewPr>
      <p:cViewPr varScale="1">
        <p:scale>
          <a:sx n="106" d="100"/>
          <a:sy n="106" d="100"/>
        </p:scale>
        <p:origin x="180" y="11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sz="1800" dirty="0"/>
              <a:t>Status of Districts Completing Master Facility Plans,</a:t>
            </a:r>
            <a:r>
              <a:rPr lang="en-US" sz="1800" baseline="0" dirty="0"/>
              <a:t> July 2025</a:t>
            </a:r>
            <a:r>
              <a:rPr lang="en-US" sz="1800" dirty="0"/>
              <a:t> </a:t>
            </a:r>
          </a:p>
        </c:rich>
      </c:tx>
      <c:layout>
        <c:manualLayout>
          <c:xMode val="edge"/>
          <c:yMode val="edge"/>
          <c:x val="0.1095119175341433"/>
          <c:y val="7.84570040173692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tx>
            <c:strRef>
              <c:f>Sheet1!$B$1</c:f>
              <c:strCache>
                <c:ptCount val="1"/>
                <c:pt idx="0">
                  <c:v>Number of Districts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A9B-4C5F-AE87-2530BFBAF94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A9B-4C5F-AE87-2530BFBAF94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A9B-4C5F-AE87-2530BFBAF94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A9B-4C5F-AE87-2530BFBAF94A}"/>
              </c:ext>
            </c:extLst>
          </c:dPt>
          <c:dLbls>
            <c:dLbl>
              <c:idx val="0"/>
              <c:layout>
                <c:manualLayout>
                  <c:x val="0.26238147707831938"/>
                  <c:y val="-1.5572170868234859E-2"/>
                </c:manualLayout>
              </c:layout>
              <c:tx>
                <c:rich>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fld id="{445190CB-7401-4776-9E3F-E0DB4D9D736E}" type="CATEGORYNAME">
                      <a:rPr lang="en-US" sz="1200" b="0"/>
                      <a:pPr>
                        <a:defRPr sz="1200">
                          <a:solidFill>
                            <a:schemeClr val="bg1"/>
                          </a:solidFill>
                        </a:defRPr>
                      </a:pPr>
                      <a:t>[CATEGORY NAME]</a:t>
                    </a:fld>
                    <a:r>
                      <a:rPr lang="en-US" sz="1200" b="0" baseline="0" dirty="0"/>
                      <a:t>
</a:t>
                    </a:r>
                    <a:fld id="{629F4CAB-D301-48BD-A8C5-6767CD7B5862}" type="PERCENTAGE">
                      <a:rPr lang="en-US" sz="1200" b="0" baseline="0"/>
                      <a:pPr>
                        <a:defRPr sz="1200">
                          <a:solidFill>
                            <a:schemeClr val="bg1"/>
                          </a:solidFill>
                        </a:defRPr>
                      </a:pPr>
                      <a:t>[PERCENTAGE]</a:t>
                    </a:fld>
                    <a:endParaRPr lang="en-US" sz="1200" b="0" baseline="0" dirty="0"/>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A9B-4C5F-AE87-2530BFBAF94A}"/>
                </c:ext>
              </c:extLst>
            </c:dLbl>
            <c:dLbl>
              <c:idx val="1"/>
              <c:layout>
                <c:manualLayout>
                  <c:x val="-7.8517945431239702E-2"/>
                  <c:y val="0.1987890562975247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fld id="{ED3AE7D6-30DA-4151-BE32-AEA845FEE36E}" type="CATEGORYNAME">
                      <a:rPr lang="en-US" sz="1200" b="0"/>
                      <a:pPr>
                        <a:defRPr sz="1200">
                          <a:solidFill>
                            <a:schemeClr val="bg1"/>
                          </a:solidFill>
                        </a:defRPr>
                      </a:pPr>
                      <a:t>[CATEGORY NAME]</a:t>
                    </a:fld>
                    <a:r>
                      <a:rPr lang="en-US" sz="1200" b="0" baseline="0" dirty="0"/>
                      <a:t>
</a:t>
                    </a:r>
                    <a:fld id="{C18F480A-8907-43AE-9252-81DA92391E65}" type="PERCENTAGE">
                      <a:rPr lang="en-US" sz="1200" b="0" baseline="0"/>
                      <a:pPr>
                        <a:defRPr sz="1200">
                          <a:solidFill>
                            <a:schemeClr val="bg1"/>
                          </a:solidFill>
                        </a:defRPr>
                      </a:pPr>
                      <a:t>[PERCENTAGE]</a:t>
                    </a:fld>
                    <a:endParaRPr lang="en-US" sz="1200" b="0" baseline="0" dirty="0"/>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1811860465116279"/>
                      <c:h val="0.2094715481057465"/>
                    </c:manualLayout>
                  </c15:layout>
                  <c15:dlblFieldTable/>
                  <c15:showDataLabelsRange val="0"/>
                </c:ext>
                <c:ext xmlns:c16="http://schemas.microsoft.com/office/drawing/2014/chart" uri="{C3380CC4-5D6E-409C-BE32-E72D297353CC}">
                  <c16:uniqueId val="{00000003-3A9B-4C5F-AE87-2530BFBAF94A}"/>
                </c:ext>
              </c:extLst>
            </c:dLbl>
            <c:dLbl>
              <c:idx val="2"/>
              <c:layout>
                <c:manualLayout>
                  <c:x val="-0.22136000732466582"/>
                  <c:y val="8.8348508639258583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fld id="{B1E0B3AF-1C48-47AD-9442-EF6C9F28B3CB}" type="CATEGORYNAME">
                      <a:rPr lang="en-US" sz="1200" b="0"/>
                      <a:pPr>
                        <a:defRPr sz="1200">
                          <a:solidFill>
                            <a:schemeClr val="bg1"/>
                          </a:solidFill>
                        </a:defRPr>
                      </a:pPr>
                      <a:t>[CATEGORY NAME]</a:t>
                    </a:fld>
                    <a:r>
                      <a:rPr lang="en-US" sz="1200" b="0" baseline="0" dirty="0"/>
                      <a:t>
</a:t>
                    </a:r>
                    <a:fld id="{901CB442-1832-413C-B697-65448456A363}" type="PERCENTAGE">
                      <a:rPr lang="en-US" sz="1200" b="0" baseline="0"/>
                      <a:pPr>
                        <a:defRPr sz="1200">
                          <a:solidFill>
                            <a:schemeClr val="bg1"/>
                          </a:solidFill>
                        </a:defRPr>
                      </a:pPr>
                      <a:t>[PERCENTAGE]</a:t>
                    </a:fld>
                    <a:endParaRPr lang="en-US" sz="1200" b="0" baseline="0" dirty="0"/>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2486577549899286"/>
                      <c:h val="0.18923829694414193"/>
                    </c:manualLayout>
                  </c15:layout>
                  <c15:dlblFieldTable/>
                  <c15:showDataLabelsRange val="0"/>
                </c:ext>
                <c:ext xmlns:c16="http://schemas.microsoft.com/office/drawing/2014/chart" uri="{C3380CC4-5D6E-409C-BE32-E72D297353CC}">
                  <c16:uniqueId val="{00000005-3A9B-4C5F-AE87-2530BFBAF94A}"/>
                </c:ext>
              </c:extLst>
            </c:dLbl>
            <c:dLbl>
              <c:idx val="3"/>
              <c:layout>
                <c:manualLayout>
                  <c:x val="-0.15849606299212607"/>
                  <c:y val="-0.16183854297816658"/>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fld id="{D06D71F6-AA16-4515-B8A7-B5412FBFBE0F}" type="CATEGORYNAME">
                      <a:rPr lang="en-US" sz="1200" b="0"/>
                      <a:pPr>
                        <a:defRPr sz="1200">
                          <a:solidFill>
                            <a:schemeClr val="bg1"/>
                          </a:solidFill>
                        </a:defRPr>
                      </a:pPr>
                      <a:t>[CATEGORY NAME]</a:t>
                    </a:fld>
                    <a:r>
                      <a:rPr lang="en-US" sz="1200" b="0" baseline="0" dirty="0"/>
                      <a:t>
</a:t>
                    </a:r>
                    <a:fld id="{95DF7935-958B-457C-9FCD-5C9B976BDB56}" type="PERCENTAGE">
                      <a:rPr lang="en-US" sz="1200" b="0" baseline="0"/>
                      <a:pPr>
                        <a:defRPr sz="1200">
                          <a:solidFill>
                            <a:schemeClr val="bg1"/>
                          </a:solidFill>
                        </a:defRPr>
                      </a:pPr>
                      <a:t>[PERCENTAGE]</a:t>
                    </a:fld>
                    <a:endParaRPr lang="en-US" sz="1200" b="0" baseline="0" dirty="0"/>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19658670573155099"/>
                      <c:h val="0.14956731532612338"/>
                    </c:manualLayout>
                  </c15:layout>
                  <c15:dlblFieldTable/>
                  <c15:showDataLabelsRange val="0"/>
                </c:ext>
                <c:ext xmlns:c16="http://schemas.microsoft.com/office/drawing/2014/chart" uri="{C3380CC4-5D6E-409C-BE32-E72D297353CC}">
                  <c16:uniqueId val="{00000007-3A9B-4C5F-AE87-2530BFBAF9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All Buildings Complete</c:v>
                </c:pt>
                <c:pt idx="1">
                  <c:v>Funded, Not Complete</c:v>
                </c:pt>
                <c:pt idx="2">
                  <c:v>Funding Offered, but Not Yet Taken</c:v>
                </c:pt>
                <c:pt idx="3">
                  <c:v>Funding Not Yet Offered</c:v>
                </c:pt>
              </c:strCache>
            </c:strRef>
          </c:cat>
          <c:val>
            <c:numRef>
              <c:f>Sheet1!$B$2:$B$5</c:f>
              <c:numCache>
                <c:formatCode>General</c:formatCode>
                <c:ptCount val="4"/>
                <c:pt idx="0">
                  <c:v>320</c:v>
                </c:pt>
                <c:pt idx="1">
                  <c:v>66</c:v>
                </c:pt>
                <c:pt idx="2">
                  <c:v>161</c:v>
                </c:pt>
                <c:pt idx="3">
                  <c:v>111</c:v>
                </c:pt>
              </c:numCache>
            </c:numRef>
          </c:val>
          <c:extLst>
            <c:ext xmlns:c16="http://schemas.microsoft.com/office/drawing/2014/chart" uri="{C3380CC4-5D6E-409C-BE32-E72D297353CC}">
              <c16:uniqueId val="{00000008-3A9B-4C5F-AE87-2530BFBAF94A}"/>
            </c:ext>
          </c:extLst>
        </c:ser>
        <c:dLbls>
          <c:showLegendKey val="0"/>
          <c:showVal val="0"/>
          <c:showCatName val="0"/>
          <c:showSerName val="0"/>
          <c:showPercent val="0"/>
          <c:showBubbleSize val="0"/>
          <c:showLeaderLines val="0"/>
        </c:dLbls>
        <c:firstSliceAng val="18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9011" name="Rectangle 3"/>
          <p:cNvSpPr>
            <a:spLocks noGrp="1" noChangeArrowheads="1"/>
          </p:cNvSpPr>
          <p:nvPr>
            <p:ph type="dt" sz="quarter"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9012" name="Rectangle 4"/>
          <p:cNvSpPr>
            <a:spLocks noGrp="1" noChangeArrowheads="1"/>
          </p:cNvSpPr>
          <p:nvPr>
            <p:ph type="ftr" sz="quarter" idx="2"/>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9013" name="Rectangle 5"/>
          <p:cNvSpPr>
            <a:spLocks noGrp="1" noChangeArrowheads="1"/>
          </p:cNvSpPr>
          <p:nvPr>
            <p:ph type="sldNum" sz="quarter" idx="3"/>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D92FDD88-6521-418C-8123-D508D8D03AEB}" type="slidenum">
              <a:rPr lang="en-US" altLang="en-US"/>
              <a:pPr/>
              <a:t>‹#›</a:t>
            </a:fld>
            <a:endParaRPr lang="en-US" altLang="en-US" dirty="0"/>
          </a:p>
        </p:txBody>
      </p:sp>
    </p:spTree>
    <p:extLst>
      <p:ext uri="{BB962C8B-B14F-4D97-AF65-F5344CB8AC3E}">
        <p14:creationId xmlns:p14="http://schemas.microsoft.com/office/powerpoint/2010/main" val="1451074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986"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dirty="0"/>
          </a:p>
        </p:txBody>
      </p:sp>
      <p:sp>
        <p:nvSpPr>
          <p:cNvPr id="297987" name="Rectangle 3"/>
          <p:cNvSpPr>
            <a:spLocks noGrp="1" noChangeArrowheads="1"/>
          </p:cNvSpPr>
          <p:nvPr>
            <p:ph type="dt"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dirty="0"/>
          </a:p>
        </p:txBody>
      </p:sp>
      <p:sp>
        <p:nvSpPr>
          <p:cNvPr id="297988"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989" name="Rectangle 5"/>
          <p:cNvSpPr>
            <a:spLocks noGrp="1" noChangeArrowheads="1"/>
          </p:cNvSpPr>
          <p:nvPr>
            <p:ph type="body" sz="quarter" idx="3"/>
          </p:nvPr>
        </p:nvSpPr>
        <p:spPr bwMode="auto">
          <a:xfrm>
            <a:off x="701040"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97990" name="Rectangle 6"/>
          <p:cNvSpPr>
            <a:spLocks noGrp="1" noChangeArrowheads="1"/>
          </p:cNvSpPr>
          <p:nvPr>
            <p:ph type="ftr" sz="quarter" idx="4"/>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dirty="0"/>
          </a:p>
        </p:txBody>
      </p:sp>
      <p:sp>
        <p:nvSpPr>
          <p:cNvPr id="297991" name="Rectangle 7"/>
          <p:cNvSpPr>
            <a:spLocks noGrp="1" noChangeArrowheads="1"/>
          </p:cNvSpPr>
          <p:nvPr>
            <p:ph type="sldNum" sz="quarter" idx="5"/>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15809F33-EB31-47CD-A87E-A5E769F028FC}" type="slidenum">
              <a:rPr lang="en-US" altLang="en-US"/>
              <a:pPr/>
              <a:t>‹#›</a:t>
            </a:fld>
            <a:endParaRPr lang="en-US" altLang="en-US" dirty="0"/>
          </a:p>
        </p:txBody>
      </p:sp>
    </p:spTree>
    <p:extLst>
      <p:ext uri="{BB962C8B-B14F-4D97-AF65-F5344CB8AC3E}">
        <p14:creationId xmlns:p14="http://schemas.microsoft.com/office/powerpoint/2010/main" val="17062121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hyperlink" Target="https://www.lsc.ohio.gov/" TargetMode="Externa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3184" name="Group 16"/>
          <p:cNvGrpSpPr>
            <a:grpSpLocks/>
          </p:cNvGrpSpPr>
          <p:nvPr/>
        </p:nvGrpSpPr>
        <p:grpSpPr bwMode="auto">
          <a:xfrm>
            <a:off x="0" y="0"/>
            <a:ext cx="11684000" cy="5943601"/>
            <a:chOff x="0" y="0"/>
            <a:chExt cx="5520" cy="3744"/>
          </a:xfrm>
        </p:grpSpPr>
        <p:sp>
          <p:nvSpPr>
            <p:cNvPr id="263170" name="Rectangle 2"/>
            <p:cNvSpPr>
              <a:spLocks noChangeArrowheads="1"/>
            </p:cNvSpPr>
            <p:nvPr/>
          </p:nvSpPr>
          <p:spPr bwMode="auto">
            <a:xfrm>
              <a:off x="0" y="0"/>
              <a:ext cx="86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3182" name="Group 14"/>
            <p:cNvGrpSpPr>
              <a:grpSpLocks/>
            </p:cNvGrpSpPr>
            <p:nvPr userDrawn="1"/>
          </p:nvGrpSpPr>
          <p:grpSpPr bwMode="auto">
            <a:xfrm>
              <a:off x="0" y="2208"/>
              <a:ext cx="5520" cy="1536"/>
              <a:chOff x="0" y="2208"/>
              <a:chExt cx="5520" cy="1536"/>
            </a:xfrm>
          </p:grpSpPr>
          <p:sp>
            <p:nvSpPr>
              <p:cNvPr id="263171" name="Rectangle 3"/>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2" name="Rectangle 4"/>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78" name="Line 10"/>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263183" name="Group 15"/>
            <p:cNvGrpSpPr>
              <a:grpSpLocks/>
            </p:cNvGrpSpPr>
            <p:nvPr userDrawn="1"/>
          </p:nvGrpSpPr>
          <p:grpSpPr bwMode="auto">
            <a:xfrm>
              <a:off x="400" y="360"/>
              <a:ext cx="5088" cy="192"/>
              <a:chOff x="400" y="360"/>
              <a:chExt cx="5088" cy="192"/>
            </a:xfrm>
          </p:grpSpPr>
          <p:sp>
            <p:nvSpPr>
              <p:cNvPr id="263179" name="Rectangle 11"/>
              <p:cNvSpPr>
                <a:spLocks noChangeArrowheads="1"/>
              </p:cNvSpPr>
              <p:nvPr/>
            </p:nvSpPr>
            <p:spPr bwMode="auto">
              <a:xfrm>
                <a:off x="3936" y="360"/>
                <a:ext cx="1536" cy="192"/>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3180" name="Line 12"/>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3173" name="Rectangle 5"/>
          <p:cNvSpPr>
            <a:spLocks noGrp="1" noChangeArrowheads="1"/>
          </p:cNvSpPr>
          <p:nvPr>
            <p:ph type="ctrTitle" hasCustomPrompt="1"/>
          </p:nvPr>
        </p:nvSpPr>
        <p:spPr>
          <a:xfrm>
            <a:off x="1828800" y="1066800"/>
            <a:ext cx="9753600" cy="2209800"/>
          </a:xfrm>
        </p:spPr>
        <p:txBody>
          <a:bodyPr/>
          <a:lstStyle>
            <a:lvl1pPr algn="ctr">
              <a:defRPr sz="4000"/>
            </a:lvl1pPr>
          </a:lstStyle>
          <a:p>
            <a:pPr lvl="0"/>
            <a:r>
              <a:rPr lang="en-US" altLang="en-US" noProof="0" dirty="0"/>
              <a:t>Section heading</a:t>
            </a:r>
          </a:p>
        </p:txBody>
      </p:sp>
      <p:sp>
        <p:nvSpPr>
          <p:cNvPr id="263174" name="Rectangle 6"/>
          <p:cNvSpPr>
            <a:spLocks noGrp="1" noChangeArrowheads="1"/>
          </p:cNvSpPr>
          <p:nvPr>
            <p:ph type="subTitle" idx="1" hasCustomPrompt="1"/>
          </p:nvPr>
        </p:nvSpPr>
        <p:spPr>
          <a:xfrm>
            <a:off x="1828800" y="3962400"/>
            <a:ext cx="9144000" cy="1600200"/>
          </a:xfrm>
        </p:spPr>
        <p:txBody>
          <a:bodyPr anchor="ctr"/>
          <a:lstStyle>
            <a:lvl1pPr marL="0" indent="0" algn="ctr">
              <a:buFont typeface="Wingdings" pitchFamily="2" charset="2"/>
              <a:buNone/>
              <a:defRPr sz="2800"/>
            </a:lvl1pPr>
          </a:lstStyle>
          <a:p>
            <a:pPr lvl="0"/>
            <a:r>
              <a:rPr lang="en-US" altLang="en-US" noProof="0" dirty="0"/>
              <a:t>Date of last update</a:t>
            </a:r>
          </a:p>
        </p:txBody>
      </p:sp>
      <p:sp>
        <p:nvSpPr>
          <p:cNvPr id="6" name="TextBox 5"/>
          <p:cNvSpPr txBox="1"/>
          <p:nvPr userDrawn="1"/>
        </p:nvSpPr>
        <p:spPr>
          <a:xfrm>
            <a:off x="7162802" y="6583680"/>
            <a:ext cx="184731" cy="369332"/>
          </a:xfrm>
          <a:prstGeom prst="rect">
            <a:avLst/>
          </a:prstGeom>
          <a:noFill/>
        </p:spPr>
        <p:txBody>
          <a:bodyPr wrap="none" rtlCol="0">
            <a:spAutoFit/>
          </a:bodyPr>
          <a:lstStyle/>
          <a:p>
            <a:endParaRPr lang="en-US" dirty="0"/>
          </a:p>
        </p:txBody>
      </p:sp>
      <p:pic>
        <p:nvPicPr>
          <p:cNvPr id="17" name="Picture 16"/>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0" y="5872163"/>
            <a:ext cx="12192000" cy="985837"/>
          </a:xfrm>
          <a:prstGeom prst="rect">
            <a:avLst/>
          </a:prstGeom>
        </p:spPr>
      </p:pic>
      <p:sp>
        <p:nvSpPr>
          <p:cNvPr id="18" name="Rectangle 7"/>
          <p:cNvSpPr txBox="1">
            <a:spLocks noChangeArrowheads="1"/>
          </p:cNvSpPr>
          <p:nvPr userDrawn="1"/>
        </p:nvSpPr>
        <p:spPr bwMode="auto">
          <a:xfrm>
            <a:off x="0" y="6339840"/>
            <a:ext cx="1676400"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050" dirty="0"/>
              <a:t>Legislative Budget </a:t>
            </a:r>
            <a:r>
              <a:rPr lang="en-US" altLang="en-US" sz="1100" dirty="0"/>
              <a:t>Office</a:t>
            </a:r>
          </a:p>
        </p:txBody>
      </p:sp>
      <p:pic>
        <p:nvPicPr>
          <p:cNvPr id="5" name="Picture 4"/>
          <p:cNvPicPr>
            <a:picLocks/>
          </p:cNvPicPr>
          <p:nvPr userDrawn="1"/>
        </p:nvPicPr>
        <p:blipFill>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 uri="{28A0092B-C50C-407E-A947-70E740481C1C}">
                <a14:useLocalDpi xmlns:a14="http://schemas.microsoft.com/office/drawing/2010/main" val="0"/>
              </a:ext>
            </a:extLst>
          </a:blip>
          <a:stretch>
            <a:fillRect/>
          </a:stretch>
        </p:blipFill>
        <p:spPr>
          <a:xfrm>
            <a:off x="5748528" y="5916168"/>
            <a:ext cx="694944" cy="694944"/>
          </a:xfrm>
          <a:prstGeom prst="rect">
            <a:avLst/>
          </a:prstGeom>
        </p:spPr>
      </p:pic>
      <p:cxnSp>
        <p:nvCxnSpPr>
          <p:cNvPr id="8" name="Straight Connector 7"/>
          <p:cNvCxnSpPr/>
          <p:nvPr userDrawn="1"/>
        </p:nvCxnSpPr>
        <p:spPr>
          <a:xfrm>
            <a:off x="20320" y="662940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9144000" y="6628660"/>
            <a:ext cx="3048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Rectangle 7">
            <a:hlinkClick r:id="rId5"/>
          </p:cNvPr>
          <p:cNvSpPr txBox="1">
            <a:spLocks noChangeArrowheads="1"/>
          </p:cNvSpPr>
          <p:nvPr userDrawn="1"/>
        </p:nvSpPr>
        <p:spPr bwMode="auto">
          <a:xfrm>
            <a:off x="5638800" y="6583680"/>
            <a:ext cx="914400" cy="242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a:t>Click to edit Master title style</a:t>
            </a:r>
            <a:endParaRPr lang="en-US" dirty="0"/>
          </a:p>
        </p:txBody>
      </p:sp>
      <p:sp>
        <p:nvSpPr>
          <p:cNvPr id="3" name="Content Placeholder 2"/>
          <p:cNvSpPr>
            <a:spLocks noGrp="1"/>
          </p:cNvSpPr>
          <p:nvPr>
            <p:ph idx="1" hasCustomPrompt="1"/>
          </p:nvPr>
        </p:nvSpPr>
        <p:spPr/>
        <p:txBody>
          <a:bodyPr/>
          <a:lstStyle>
            <a:lvl1pPr marL="341313" indent="-341313">
              <a:defRPr/>
            </a:lvl1pPr>
            <a:lvl2pPr marL="631825" indent="-288925">
              <a:defRPr/>
            </a:lvl2pPr>
            <a:lvl3pPr marL="914400" indent="-228600">
              <a:defRPr/>
            </a:lvl3pPr>
            <a:lvl4pPr marL="1255713" indent="-227013">
              <a:defRPr/>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Tree>
    <p:extLst>
      <p:ext uri="{BB962C8B-B14F-4D97-AF65-F5344CB8AC3E}">
        <p14:creationId xmlns:p14="http://schemas.microsoft.com/office/powerpoint/2010/main" val="3791053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un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lang="en-US" sz="3600" dirty="0">
                <a:solidFill>
                  <a:schemeClr val="tx2"/>
                </a:solidFill>
                <a:latin typeface="+mj-lt"/>
                <a:ea typeface="+mj-ea"/>
                <a:cs typeface="+mj-cs"/>
              </a:defRPr>
            </a:lvl1pPr>
          </a:lstStyle>
          <a:p>
            <a:pPr lvl="0" algn="l" rtl="0" eaLnBrk="1" fontAlgn="base" hangingPunct="1">
              <a:spcBef>
                <a:spcPct val="0"/>
              </a:spcBef>
              <a:spcAft>
                <a:spcPct val="0"/>
              </a:spcAft>
            </a:pPr>
            <a:r>
              <a:rPr lang="en-US" dirty="0"/>
              <a:t>Two unequal columns</a:t>
            </a:r>
          </a:p>
        </p:txBody>
      </p:sp>
      <p:sp>
        <p:nvSpPr>
          <p:cNvPr id="3" name="Content Placeholder 2"/>
          <p:cNvSpPr>
            <a:spLocks noGrp="1"/>
          </p:cNvSpPr>
          <p:nvPr>
            <p:ph idx="1" hasCustomPrompt="1"/>
          </p:nvPr>
        </p:nvSpPr>
        <p:spPr>
          <a:xfrm>
            <a:off x="1219200" y="1600203"/>
            <a:ext cx="6858000" cy="4530725"/>
          </a:xfrm>
        </p:spPr>
        <p:txBody>
          <a:bodyPr/>
          <a:lstStyle>
            <a:lvl1pPr marL="341313" indent="-341313">
              <a:defRPr sz="2800"/>
            </a:lvl1pPr>
            <a:lvl2pPr marL="631825" indent="-288925">
              <a:defRPr sz="2400"/>
            </a:lvl2pPr>
            <a:lvl3pPr marL="914400" indent="-228600">
              <a:defRPr sz="2200"/>
            </a:lvl3pPr>
            <a:lvl4pPr marL="1255713" indent="-227013">
              <a:defRPr sz="2000"/>
            </a:lvl4pPr>
            <a:lvl5pPr marL="1598613" indent="-227013">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p:cNvPicPr>
          <p:nvPr userDrawn="1"/>
        </p:nvPicPr>
        <p:blipFill rotWithShape="1">
          <a:blip r:embed="rId2">
            <a:extLst>
              <a:ext uri="{28A0092B-C50C-407E-A947-70E740481C1C}">
                <a14:useLocalDpi xmlns:a14="http://schemas.microsoft.com/office/drawing/2010/main" val="0"/>
              </a:ext>
            </a:extLst>
          </a:blip>
          <a:srcRect b="91111"/>
          <a:stretch/>
        </p:blipFill>
        <p:spPr>
          <a:xfrm>
            <a:off x="304800" y="8305800"/>
            <a:ext cx="12192000" cy="914400"/>
          </a:xfrm>
          <a:prstGeom prst="rect">
            <a:avLst/>
          </a:prstGeom>
        </p:spPr>
      </p:pic>
      <p:sp>
        <p:nvSpPr>
          <p:cNvPr id="12" name="Content Placeholder 11"/>
          <p:cNvSpPr>
            <a:spLocks noGrp="1"/>
          </p:cNvSpPr>
          <p:nvPr>
            <p:ph sz="quarter" idx="10" hasCustomPrompt="1"/>
          </p:nvPr>
        </p:nvSpPr>
        <p:spPr>
          <a:xfrm>
            <a:off x="8153400" y="1610503"/>
            <a:ext cx="3429000" cy="4535424"/>
          </a:xfrm>
        </p:spPr>
        <p:txBody>
          <a:bodyPr/>
          <a:lstStyle>
            <a:lvl1pPr>
              <a:defRPr sz="2800"/>
            </a:lvl1pPr>
            <a:lvl2pPr>
              <a:defRPr sz="2400"/>
            </a:lvl2pPr>
            <a:lvl3pPr>
              <a:defRPr sz="2200"/>
            </a:lvl3pPr>
            <a:lvl4pPr>
              <a:defRPr sz="2000"/>
            </a:lvl4pPr>
            <a:lvl5pPr>
              <a:defRPr sz="18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3352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equal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35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equal columns/three content boxes</a:t>
            </a:r>
          </a:p>
        </p:txBody>
      </p:sp>
      <p:sp>
        <p:nvSpPr>
          <p:cNvPr id="3" name="Content Placeholder 2"/>
          <p:cNvSpPr>
            <a:spLocks noGrp="1"/>
          </p:cNvSpPr>
          <p:nvPr>
            <p:ph sz="half" idx="1" hasCustomPrompt="1"/>
          </p:nvPr>
        </p:nvSpPr>
        <p:spPr>
          <a:xfrm>
            <a:off x="1219200" y="1600203"/>
            <a:ext cx="5080000" cy="4530725"/>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502400" y="1600203"/>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3291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rows/thre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3600"/>
            </a:lvl1pPr>
          </a:lstStyle>
          <a:p>
            <a:r>
              <a:rPr lang="en-US" dirty="0"/>
              <a:t>Two rows/three content boxes</a:t>
            </a:r>
          </a:p>
        </p:txBody>
      </p:sp>
      <p:sp>
        <p:nvSpPr>
          <p:cNvPr id="3" name="Content Placeholder 2"/>
          <p:cNvSpPr>
            <a:spLocks noGrp="1"/>
          </p:cNvSpPr>
          <p:nvPr>
            <p:ph sz="half" idx="1" hasCustomPrompt="1"/>
          </p:nvPr>
        </p:nvSpPr>
        <p:spPr>
          <a:xfrm>
            <a:off x="1208903" y="1600203"/>
            <a:ext cx="10373497" cy="2320928"/>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1208903" y="3921131"/>
            <a:ext cx="5080000" cy="2209797"/>
          </a:xfrm>
        </p:spPr>
        <p:txBody>
          <a:bodyPr/>
          <a:lstStyle>
            <a:lvl1pPr>
              <a:defRPr sz="2800"/>
            </a:lvl1pPr>
            <a:lvl2pPr>
              <a:defRPr sz="2400"/>
            </a:lvl2pPr>
            <a:lvl3pPr>
              <a:defRPr sz="2200"/>
            </a:lvl3pPr>
            <a:lvl4pPr>
              <a:defRPr sz="2000"/>
            </a:lvl4pPr>
            <a:lvl5pPr>
              <a:defRPr sz="1800"/>
            </a:lvl5pPr>
            <a:lvl6pPr>
              <a:defRPr sz="1350"/>
            </a:lvl6pPr>
            <a:lvl7pPr>
              <a:defRPr sz="1350"/>
            </a:lvl7pPr>
            <a:lvl8pPr>
              <a:defRPr sz="1350"/>
            </a:lvl8pPr>
            <a:lvl9pPr>
              <a:defRPr sz="135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hasCustomPrompt="1"/>
          </p:nvPr>
        </p:nvSpPr>
        <p:spPr>
          <a:xfrm>
            <a:off x="6502400" y="3927472"/>
            <a:ext cx="5080000" cy="2203456"/>
          </a:xfrm>
        </p:spPr>
        <p:txBody>
          <a:bodyPr/>
          <a:lstStyle>
            <a:lvl1pPr marL="341313" indent="-341313">
              <a:defRPr lang="en-US" sz="2800" dirty="0" smtClean="0">
                <a:solidFill>
                  <a:schemeClr val="tx1"/>
                </a:solidFill>
                <a:latin typeface="+mn-lt"/>
                <a:ea typeface="+mn-ea"/>
                <a:cs typeface="+mn-cs"/>
              </a:defRPr>
            </a:lvl1pPr>
            <a:lvl2pPr marL="573088" indent="-230188">
              <a:defRPr lang="en-US" sz="2400" dirty="0" smtClean="0">
                <a:solidFill>
                  <a:schemeClr val="tx1"/>
                </a:solidFill>
                <a:latin typeface="+mn-lt"/>
              </a:defRPr>
            </a:lvl2pPr>
            <a:lvl3pPr marL="914400" indent="-228600">
              <a:defRPr lang="en-US" sz="2200" dirty="0" smtClean="0">
                <a:solidFill>
                  <a:schemeClr val="tx1"/>
                </a:solidFill>
                <a:latin typeface="+mn-lt"/>
              </a:defRPr>
            </a:lvl3pPr>
            <a:lvl4pPr marL="1255713" indent="-227013">
              <a:defRPr lang="en-US" sz="2000" dirty="0" smtClean="0">
                <a:solidFill>
                  <a:schemeClr val="tx1"/>
                </a:solidFill>
                <a:latin typeface="+mn-lt"/>
              </a:defRPr>
            </a:lvl4pPr>
            <a:lvl5pPr marL="1543050" indent="-171450">
              <a:defRPr lang="en-US" sz="1800" dirty="0">
                <a:solidFill>
                  <a:schemeClr val="tx1"/>
                </a:solidFill>
                <a:latin typeface="+mn-lt"/>
              </a:defRPr>
            </a:lvl5pPr>
          </a:lstStyle>
          <a:p>
            <a:pPr marL="341313" lvl="0" indent="-341313" algn="l" rtl="0" eaLnBrk="1" fontAlgn="base" hangingPunct="1">
              <a:spcBef>
                <a:spcPct val="20000"/>
              </a:spcBef>
              <a:spcAft>
                <a:spcPct val="0"/>
              </a:spcAft>
              <a:buClr>
                <a:schemeClr val="folHlink"/>
              </a:buClr>
              <a:buSzPct val="90000"/>
              <a:buFont typeface="Wingdings" pitchFamily="2" charset="2"/>
              <a:buChar char="n"/>
            </a:pPr>
            <a:r>
              <a:rPr lang="en-US" dirty="0"/>
              <a:t>First level</a:t>
            </a:r>
          </a:p>
          <a:p>
            <a:pPr marL="573088" lvl="1" indent="-230188" algn="l" rtl="0" eaLnBrk="1" fontAlgn="base" hangingPunct="1">
              <a:spcBef>
                <a:spcPct val="20000"/>
              </a:spcBef>
              <a:spcAft>
                <a:spcPct val="0"/>
              </a:spcAft>
              <a:buClr>
                <a:schemeClr val="accent1"/>
              </a:buClr>
              <a:buSzPct val="75000"/>
              <a:buFont typeface="Wingdings" pitchFamily="2" charset="2"/>
              <a:buChar char="n"/>
            </a:pPr>
            <a:r>
              <a:rPr lang="en-US" dirty="0"/>
              <a:t>Second level</a:t>
            </a:r>
          </a:p>
          <a:p>
            <a:pPr marL="914400" lvl="2" indent="-228600" algn="l" rtl="0" eaLnBrk="1" fontAlgn="base" hangingPunct="1">
              <a:spcBef>
                <a:spcPct val="20000"/>
              </a:spcBef>
              <a:spcAft>
                <a:spcPct val="0"/>
              </a:spcAft>
              <a:buClr>
                <a:schemeClr val="folHlink"/>
              </a:buClr>
              <a:buSzPct val="55000"/>
              <a:buFont typeface="Wingdings" pitchFamily="2" charset="2"/>
              <a:buChar char="n"/>
            </a:pPr>
            <a:r>
              <a:rPr lang="en-US" dirty="0"/>
              <a:t>Third level</a:t>
            </a:r>
          </a:p>
          <a:p>
            <a:pPr marL="1255713" lvl="3" indent="-227013" algn="l" rtl="0" eaLnBrk="1" fontAlgn="base" hangingPunct="1">
              <a:spcBef>
                <a:spcPct val="20000"/>
              </a:spcBef>
              <a:spcAft>
                <a:spcPct val="0"/>
              </a:spcAft>
              <a:buClr>
                <a:schemeClr val="accent1"/>
              </a:buClr>
              <a:buFont typeface="Wingdings" pitchFamily="2" charset="2"/>
              <a:buChar char="§"/>
            </a:pPr>
            <a:r>
              <a:rPr lang="en-US" dirty="0"/>
              <a:t>Fourth level</a:t>
            </a:r>
          </a:p>
          <a:p>
            <a:pPr marL="1543050" lvl="4" indent="-171450" algn="l" rtl="0" eaLnBrk="1" fontAlgn="base" hangingPunct="1">
              <a:spcBef>
                <a:spcPct val="20000"/>
              </a:spcBef>
              <a:spcAft>
                <a:spcPct val="0"/>
              </a:spcAft>
              <a:buClr>
                <a:srgbClr val="C00000"/>
              </a:buClr>
              <a:buFont typeface="Wingdings" pitchFamily="2" charset="2"/>
              <a:buChar char="§"/>
            </a:pPr>
            <a:r>
              <a:rPr lang="en-US" dirty="0"/>
              <a:t>Fifth level</a:t>
            </a:r>
          </a:p>
        </p:txBody>
      </p:sp>
    </p:spTree>
    <p:extLst>
      <p:ext uri="{BB962C8B-B14F-4D97-AF65-F5344CB8AC3E}">
        <p14:creationId xmlns:p14="http://schemas.microsoft.com/office/powerpoint/2010/main" val="4184212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hyperlink" Target="https://www.lsc.ohio.gov/"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62156" name="Group 12"/>
          <p:cNvGrpSpPr>
            <a:grpSpLocks/>
          </p:cNvGrpSpPr>
          <p:nvPr/>
        </p:nvGrpSpPr>
        <p:grpSpPr bwMode="auto">
          <a:xfrm>
            <a:off x="0" y="0"/>
            <a:ext cx="11582400" cy="4876800"/>
            <a:chOff x="0" y="0"/>
            <a:chExt cx="5472" cy="3072"/>
          </a:xfrm>
        </p:grpSpPr>
        <p:sp>
          <p:nvSpPr>
            <p:cNvPr id="26214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grpSp>
          <p:nvGrpSpPr>
            <p:cNvPr id="262155" name="Group 11"/>
            <p:cNvGrpSpPr>
              <a:grpSpLocks/>
            </p:cNvGrpSpPr>
            <p:nvPr/>
          </p:nvGrpSpPr>
          <p:grpSpPr bwMode="auto">
            <a:xfrm>
              <a:off x="240" y="893"/>
              <a:ext cx="5232" cy="115"/>
              <a:chOff x="240" y="893"/>
              <a:chExt cx="5232" cy="115"/>
            </a:xfrm>
          </p:grpSpPr>
          <p:sp>
            <p:nvSpPr>
              <p:cNvPr id="262146" name="Rectangle 2"/>
              <p:cNvSpPr>
                <a:spLocks noChangeArrowheads="1"/>
              </p:cNvSpPr>
              <p:nvPr/>
            </p:nvSpPr>
            <p:spPr bwMode="auto">
              <a:xfrm>
                <a:off x="4320" y="893"/>
                <a:ext cx="1152" cy="115"/>
              </a:xfrm>
              <a:prstGeom prst="rect">
                <a:avLst/>
              </a:prstGeom>
              <a:solidFill>
                <a:srgbClr val="C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dirty="0">
                  <a:latin typeface="Times New Roman" charset="0"/>
                </a:endParaRPr>
              </a:p>
            </p:txBody>
          </p:sp>
          <p:sp>
            <p:nvSpPr>
              <p:cNvPr id="262148" name="Line 4"/>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sp>
        <p:nvSpPr>
          <p:cNvPr id="262149" name="Rectangle 5"/>
          <p:cNvSpPr>
            <a:spLocks noGrp="1" noChangeArrowheads="1"/>
          </p:cNvSpPr>
          <p:nvPr>
            <p:ph type="title"/>
          </p:nvPr>
        </p:nvSpPr>
        <p:spPr bwMode="auto">
          <a:xfrm>
            <a:off x="1219200" y="277813"/>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262150" name="Rectangle 6"/>
          <p:cNvSpPr>
            <a:spLocks noGrp="1" noChangeArrowheads="1"/>
          </p:cNvSpPr>
          <p:nvPr>
            <p:ph type="body" idx="1"/>
          </p:nvPr>
        </p:nvSpPr>
        <p:spPr bwMode="auto">
          <a:xfrm>
            <a:off x="1219200" y="1600203"/>
            <a:ext cx="103632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262151" name="Rectangle 7"/>
          <p:cNvSpPr>
            <a:spLocks noGrp="1" noChangeArrowheads="1"/>
          </p:cNvSpPr>
          <p:nvPr>
            <p:ph type="dt" sz="half" idx="2"/>
          </p:nvPr>
        </p:nvSpPr>
        <p:spPr bwMode="auto">
          <a:xfrm>
            <a:off x="1219200" y="6251575"/>
            <a:ext cx="264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en-US" altLang="en-US" dirty="0"/>
          </a:p>
        </p:txBody>
      </p:sp>
      <p:sp>
        <p:nvSpPr>
          <p:cNvPr id="262152" name="Rectangle 8"/>
          <p:cNvSpPr>
            <a:spLocks noGrp="1" noChangeArrowheads="1"/>
          </p:cNvSpPr>
          <p:nvPr>
            <p:ph type="ftr" sz="quarter" idx="3"/>
          </p:nvPr>
        </p:nvSpPr>
        <p:spPr bwMode="auto">
          <a:xfrm>
            <a:off x="4470400" y="6248400"/>
            <a:ext cx="396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en-US" altLang="en-US" dirty="0"/>
          </a:p>
        </p:txBody>
      </p:sp>
      <p:sp>
        <p:nvSpPr>
          <p:cNvPr id="262153" name="Rectangle 9"/>
          <p:cNvSpPr>
            <a:spLocks noGrp="1" noChangeArrowheads="1"/>
          </p:cNvSpPr>
          <p:nvPr>
            <p:ph type="sldNum" sz="quarter" idx="4"/>
          </p:nvPr>
        </p:nvSpPr>
        <p:spPr bwMode="auto">
          <a:xfrm>
            <a:off x="9042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CA018B54-7992-48DF-BF8C-61CFB03447C4}" type="slidenum">
              <a:rPr lang="en-US" altLang="en-US"/>
              <a:pPr/>
              <a:t>‹#›</a:t>
            </a:fld>
            <a:endParaRPr lang="en-US" altLang="en-US" dirty="0"/>
          </a:p>
        </p:txBody>
      </p:sp>
      <p:sp>
        <p:nvSpPr>
          <p:cNvPr id="262154" name="Line 10"/>
          <p:cNvSpPr>
            <a:spLocks noChangeShapeType="1"/>
          </p:cNvSpPr>
          <p:nvPr/>
        </p:nvSpPr>
        <p:spPr bwMode="auto">
          <a:xfrm>
            <a:off x="0" y="4876800"/>
            <a:ext cx="8128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5" name="Picture 14"/>
          <p:cNvPicPr>
            <a:picLocks/>
          </p:cNvPicPr>
          <p:nvPr userDrawn="1"/>
        </p:nvPicPr>
        <p:blipFill rotWithShape="1">
          <a:blip r:embed="rId8">
            <a:extLst>
              <a:ext uri="{28A0092B-C50C-407E-A947-70E740481C1C}">
                <a14:useLocalDpi xmlns:a14="http://schemas.microsoft.com/office/drawing/2010/main" val="0"/>
              </a:ext>
            </a:extLst>
          </a:blip>
          <a:srcRect b="91111"/>
          <a:stretch/>
        </p:blipFill>
        <p:spPr>
          <a:xfrm>
            <a:off x="0" y="6096000"/>
            <a:ext cx="12192000" cy="640080"/>
          </a:xfrm>
          <a:prstGeom prst="rect">
            <a:avLst/>
          </a:prstGeom>
        </p:spPr>
      </p:pic>
      <p:sp>
        <p:nvSpPr>
          <p:cNvPr id="16" name="Rectangle 7"/>
          <p:cNvSpPr txBox="1">
            <a:spLocks noChangeArrowheads="1"/>
          </p:cNvSpPr>
          <p:nvPr userDrawn="1"/>
        </p:nvSpPr>
        <p:spPr bwMode="auto">
          <a:xfrm>
            <a:off x="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altLang="en-US" sz="1100" dirty="0"/>
              <a:t>Legislative Budget Office</a:t>
            </a:r>
          </a:p>
        </p:txBody>
      </p:sp>
      <p:cxnSp>
        <p:nvCxnSpPr>
          <p:cNvPr id="19" name="Straight Connector 18"/>
          <p:cNvCxnSpPr/>
          <p:nvPr userDrawn="1"/>
        </p:nvCxnSpPr>
        <p:spPr>
          <a:xfrm>
            <a:off x="0" y="6675120"/>
            <a:ext cx="12192000" cy="0"/>
          </a:xfrm>
          <a:prstGeom prst="line">
            <a:avLst/>
          </a:prstGeom>
          <a:ln w="19050" cap="rnd"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DrafterName"/>
          <p:cNvSpPr txBox="1">
            <a:spLocks noChangeArrowheads="1"/>
          </p:cNvSpPr>
          <p:nvPr userDrawn="1"/>
        </p:nvSpPr>
        <p:spPr bwMode="auto">
          <a:xfrm>
            <a:off x="10439400" y="6428232"/>
            <a:ext cx="1752600" cy="2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altLang="en-US" sz="1100" dirty="0">
              <a:solidFill>
                <a:schemeClr val="bg1"/>
              </a:solidFill>
            </a:endParaRPr>
          </a:p>
        </p:txBody>
      </p:sp>
      <p:sp>
        <p:nvSpPr>
          <p:cNvPr id="22" name="Rectangle 7">
            <a:hlinkClick r:id="rId9"/>
          </p:cNvPr>
          <p:cNvSpPr txBox="1">
            <a:spLocks noChangeArrowheads="1"/>
          </p:cNvSpPr>
          <p:nvPr userDrawn="1"/>
        </p:nvSpPr>
        <p:spPr bwMode="auto">
          <a:xfrm>
            <a:off x="11277600" y="6428232"/>
            <a:ext cx="914400" cy="21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defPPr>
              <a:defRPr lang="en-US"/>
            </a:defPPr>
            <a:lvl1pPr algn="l" rtl="0" fontAlgn="base">
              <a:spcBef>
                <a:spcPct val="0"/>
              </a:spcBef>
              <a:spcAft>
                <a:spcPct val="0"/>
              </a:spcAft>
              <a:defRPr sz="1400"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en-US" sz="1100" u="sng" dirty="0"/>
              <a:t>lsc.ohio.gov</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8" r:id="rId3"/>
    <p:sldLayoutId id="2147483691" r:id="rId4"/>
    <p:sldLayoutId id="2147483697" r:id="rId5"/>
    <p:sldLayoutId id="2147483699" r:id="rId6"/>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150">
          <a:solidFill>
            <a:schemeClr val="tx2"/>
          </a:solidFill>
          <a:latin typeface="Times New Roman" charset="0"/>
        </a:defRPr>
      </a:lvl2pPr>
      <a:lvl3pPr algn="l" rtl="0" eaLnBrk="1" fontAlgn="base" hangingPunct="1">
        <a:spcBef>
          <a:spcPct val="0"/>
        </a:spcBef>
        <a:spcAft>
          <a:spcPct val="0"/>
        </a:spcAft>
        <a:defRPr sz="3150">
          <a:solidFill>
            <a:schemeClr val="tx2"/>
          </a:solidFill>
          <a:latin typeface="Times New Roman" charset="0"/>
        </a:defRPr>
      </a:lvl3pPr>
      <a:lvl4pPr algn="l" rtl="0" eaLnBrk="1" fontAlgn="base" hangingPunct="1">
        <a:spcBef>
          <a:spcPct val="0"/>
        </a:spcBef>
        <a:spcAft>
          <a:spcPct val="0"/>
        </a:spcAft>
        <a:defRPr sz="3150">
          <a:solidFill>
            <a:schemeClr val="tx2"/>
          </a:solidFill>
          <a:latin typeface="Times New Roman" charset="0"/>
        </a:defRPr>
      </a:lvl4pPr>
      <a:lvl5pPr algn="l" rtl="0" eaLnBrk="1" fontAlgn="base" hangingPunct="1">
        <a:spcBef>
          <a:spcPct val="0"/>
        </a:spcBef>
        <a:spcAft>
          <a:spcPct val="0"/>
        </a:spcAft>
        <a:defRPr sz="3150">
          <a:solidFill>
            <a:schemeClr val="tx2"/>
          </a:solidFill>
          <a:latin typeface="Times New Roman" charset="0"/>
        </a:defRPr>
      </a:lvl5pPr>
      <a:lvl6pPr marL="342900" algn="l" rtl="0" eaLnBrk="1" fontAlgn="base" hangingPunct="1">
        <a:spcBef>
          <a:spcPct val="0"/>
        </a:spcBef>
        <a:spcAft>
          <a:spcPct val="0"/>
        </a:spcAft>
        <a:defRPr sz="3150">
          <a:solidFill>
            <a:schemeClr val="tx2"/>
          </a:solidFill>
          <a:latin typeface="Times New Roman" charset="0"/>
        </a:defRPr>
      </a:lvl6pPr>
      <a:lvl7pPr marL="685800" algn="l" rtl="0" eaLnBrk="1" fontAlgn="base" hangingPunct="1">
        <a:spcBef>
          <a:spcPct val="0"/>
        </a:spcBef>
        <a:spcAft>
          <a:spcPct val="0"/>
        </a:spcAft>
        <a:defRPr sz="3150">
          <a:solidFill>
            <a:schemeClr val="tx2"/>
          </a:solidFill>
          <a:latin typeface="Times New Roman" charset="0"/>
        </a:defRPr>
      </a:lvl7pPr>
      <a:lvl8pPr marL="1028700" algn="l" rtl="0" eaLnBrk="1" fontAlgn="base" hangingPunct="1">
        <a:spcBef>
          <a:spcPct val="0"/>
        </a:spcBef>
        <a:spcAft>
          <a:spcPct val="0"/>
        </a:spcAft>
        <a:defRPr sz="3150">
          <a:solidFill>
            <a:schemeClr val="tx2"/>
          </a:solidFill>
          <a:latin typeface="Times New Roman" charset="0"/>
        </a:defRPr>
      </a:lvl8pPr>
      <a:lvl9pPr marL="1371600" algn="l" rtl="0" eaLnBrk="1" fontAlgn="base" hangingPunct="1">
        <a:spcBef>
          <a:spcPct val="0"/>
        </a:spcBef>
        <a:spcAft>
          <a:spcPct val="0"/>
        </a:spcAft>
        <a:defRPr sz="3150">
          <a:solidFill>
            <a:schemeClr val="tx2"/>
          </a:solidFill>
          <a:latin typeface="Times New Roman" charset="0"/>
        </a:defRPr>
      </a:lvl9pPr>
    </p:titleStyle>
    <p:bodyStyle>
      <a:lvl1pPr marL="341313" indent="-341313" algn="l" rtl="0" eaLnBrk="1" fontAlgn="base" hangingPunct="1">
        <a:spcBef>
          <a:spcPct val="20000"/>
        </a:spcBef>
        <a:spcAft>
          <a:spcPct val="0"/>
        </a:spcAft>
        <a:buClr>
          <a:srgbClr val="C00000"/>
        </a:buClr>
        <a:buSzPct val="90000"/>
        <a:buFont typeface="Wingdings" pitchFamily="2" charset="2"/>
        <a:buChar char="n"/>
        <a:defRPr sz="2800">
          <a:solidFill>
            <a:schemeClr val="tx1"/>
          </a:solidFill>
          <a:latin typeface="+mn-lt"/>
          <a:ea typeface="+mn-ea"/>
          <a:cs typeface="+mn-cs"/>
        </a:defRPr>
      </a:lvl1pPr>
      <a:lvl2pPr marL="573088" indent="-230188" algn="l" rtl="0" eaLnBrk="1" fontAlgn="base" hangingPunct="1">
        <a:spcBef>
          <a:spcPct val="20000"/>
        </a:spcBef>
        <a:spcAft>
          <a:spcPct val="0"/>
        </a:spcAft>
        <a:buClr>
          <a:schemeClr val="accent1"/>
        </a:buClr>
        <a:buSzPct val="75000"/>
        <a:buFont typeface="Wingdings" pitchFamily="2" charset="2"/>
        <a:buChar char="n"/>
        <a:defRPr sz="2400">
          <a:solidFill>
            <a:schemeClr val="tx1"/>
          </a:solidFill>
          <a:latin typeface="+mn-lt"/>
        </a:defRPr>
      </a:lvl2pPr>
      <a:lvl3pPr marL="914400" indent="-228600" algn="l" rtl="0" eaLnBrk="1" fontAlgn="base" hangingPunct="1">
        <a:spcBef>
          <a:spcPct val="20000"/>
        </a:spcBef>
        <a:spcAft>
          <a:spcPct val="0"/>
        </a:spcAft>
        <a:buClr>
          <a:srgbClr val="C00000"/>
        </a:buClr>
        <a:buSzPct val="55000"/>
        <a:buFont typeface="Wingdings" pitchFamily="2" charset="2"/>
        <a:buChar char="n"/>
        <a:defRPr sz="2200">
          <a:solidFill>
            <a:schemeClr val="tx1"/>
          </a:solidFill>
          <a:latin typeface="+mn-lt"/>
        </a:defRPr>
      </a:lvl3pPr>
      <a:lvl4pPr marL="1255713" indent="-227013"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defRPr>
      </a:lvl4pPr>
      <a:lvl5pPr marL="1543050" indent="-171450" algn="l" rtl="0" eaLnBrk="1" fontAlgn="base" hangingPunct="1">
        <a:spcBef>
          <a:spcPct val="20000"/>
        </a:spcBef>
        <a:spcAft>
          <a:spcPct val="0"/>
        </a:spcAft>
        <a:buClr>
          <a:srgbClr val="C00000"/>
        </a:buClr>
        <a:buFont typeface="Wingdings" pitchFamily="2" charset="2"/>
        <a:buChar char="§"/>
        <a:defRPr sz="1800">
          <a:solidFill>
            <a:schemeClr val="tx1"/>
          </a:solidFill>
          <a:latin typeface="+mn-lt"/>
        </a:defRPr>
      </a:lvl5pPr>
      <a:lvl6pPr marL="18859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6pPr>
      <a:lvl7pPr marL="22288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7pPr>
      <a:lvl8pPr marL="25717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8pPr>
      <a:lvl9pPr marL="2914650" indent="-171450" algn="l" rtl="0" eaLnBrk="1" fontAlgn="base" hangingPunct="1">
        <a:spcBef>
          <a:spcPct val="20000"/>
        </a:spcBef>
        <a:spcAft>
          <a:spcPct val="0"/>
        </a:spcAft>
        <a:buClr>
          <a:schemeClr val="accent1"/>
        </a:buClr>
        <a:buFont typeface="Wingdings" pitchFamily="2" charset="2"/>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Full-facility fixes have been completed in 49%</a:t>
            </a:r>
            <a:br>
              <a:rPr lang="en-US" sz="3400" dirty="0"/>
            </a:br>
            <a:r>
              <a:rPr lang="en-US" sz="3400" dirty="0"/>
              <a:t>of Ohio school districts and JVSDs through FY 2025</a:t>
            </a:r>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2543693740"/>
              </p:ext>
            </p:extLst>
          </p:nvPr>
        </p:nvGraphicFramePr>
        <p:xfrm>
          <a:off x="6019801" y="1656234"/>
          <a:ext cx="5562603" cy="1949772"/>
        </p:xfrm>
        <a:graphic>
          <a:graphicData uri="http://schemas.openxmlformats.org/drawingml/2006/table">
            <a:tbl>
              <a:tblPr firstRow="1" bandRow="1">
                <a:tableStyleId>{5C22544A-7EE6-4342-B048-85BDC9FD1C3A}</a:tableStyleId>
              </a:tblPr>
              <a:tblGrid>
                <a:gridCol w="1915860">
                  <a:extLst>
                    <a:ext uri="{9D8B030D-6E8A-4147-A177-3AD203B41FA5}">
                      <a16:colId xmlns:a16="http://schemas.microsoft.com/office/drawing/2014/main" val="238574145"/>
                    </a:ext>
                  </a:extLst>
                </a:gridCol>
                <a:gridCol w="1215581">
                  <a:extLst>
                    <a:ext uri="{9D8B030D-6E8A-4147-A177-3AD203B41FA5}">
                      <a16:colId xmlns:a16="http://schemas.microsoft.com/office/drawing/2014/main" val="1186952521"/>
                    </a:ext>
                  </a:extLst>
                </a:gridCol>
                <a:gridCol w="1215581">
                  <a:extLst>
                    <a:ext uri="{9D8B030D-6E8A-4147-A177-3AD203B41FA5}">
                      <a16:colId xmlns:a16="http://schemas.microsoft.com/office/drawing/2014/main" val="235959488"/>
                    </a:ext>
                  </a:extLst>
                </a:gridCol>
                <a:gridCol w="1215581">
                  <a:extLst>
                    <a:ext uri="{9D8B030D-6E8A-4147-A177-3AD203B41FA5}">
                      <a16:colId xmlns:a16="http://schemas.microsoft.com/office/drawing/2014/main" val="573154399"/>
                    </a:ext>
                  </a:extLst>
                </a:gridCol>
              </a:tblGrid>
              <a:tr h="275432">
                <a:tc gridSpan="4">
                  <a:txBody>
                    <a:bodyPr/>
                    <a:lstStyle/>
                    <a:p>
                      <a:pPr algn="ctr"/>
                      <a:r>
                        <a:rPr lang="en-US" dirty="0"/>
                        <a:t>Status of Districts Completing Master Facility Plans, July 2025 </a:t>
                      </a:r>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extLst>
                  <a:ext uri="{0D108BD9-81ED-4DB2-BD59-A6C34878D82A}">
                    <a16:rowId xmlns:a16="http://schemas.microsoft.com/office/drawing/2014/main" val="1470571098"/>
                  </a:ext>
                </a:extLst>
              </a:tr>
              <a:tr h="275432">
                <a:tc>
                  <a:txBody>
                    <a:bodyPr/>
                    <a:lstStyle/>
                    <a:p>
                      <a:pPr algn="ctr"/>
                      <a:r>
                        <a:rPr lang="en-US" sz="1200" b="1" dirty="0">
                          <a:solidFill>
                            <a:schemeClr val="bg1"/>
                          </a:solidFill>
                        </a:rPr>
                        <a:t>Designation</a:t>
                      </a:r>
                    </a:p>
                  </a:txBody>
                  <a:tcPr>
                    <a:solidFill>
                      <a:schemeClr val="accent1"/>
                    </a:solidFill>
                  </a:tcPr>
                </a:tc>
                <a:tc>
                  <a:txBody>
                    <a:bodyPr/>
                    <a:lstStyle/>
                    <a:p>
                      <a:pPr algn="ctr"/>
                      <a:r>
                        <a:rPr lang="en-US" sz="1200" b="1" dirty="0">
                          <a:solidFill>
                            <a:schemeClr val="bg1"/>
                          </a:solidFill>
                        </a:rPr>
                        <a:t>School Districts</a:t>
                      </a:r>
                    </a:p>
                  </a:txBody>
                  <a:tcPr>
                    <a:solidFill>
                      <a:schemeClr val="accent1"/>
                    </a:solidFill>
                  </a:tcPr>
                </a:tc>
                <a:tc>
                  <a:txBody>
                    <a:bodyPr/>
                    <a:lstStyle/>
                    <a:p>
                      <a:pPr algn="ctr"/>
                      <a:r>
                        <a:rPr lang="en-US" sz="1200" b="1" dirty="0">
                          <a:solidFill>
                            <a:schemeClr val="bg1"/>
                          </a:solidFill>
                        </a:rPr>
                        <a:t>JVSDs</a:t>
                      </a:r>
                    </a:p>
                  </a:txBody>
                  <a:tcPr>
                    <a:solidFill>
                      <a:schemeClr val="accent1"/>
                    </a:solidFill>
                  </a:tcPr>
                </a:tc>
                <a:tc>
                  <a:txBody>
                    <a:bodyPr/>
                    <a:lstStyle/>
                    <a:p>
                      <a:pPr algn="ctr"/>
                      <a:r>
                        <a:rPr lang="en-US" sz="1200" b="1" dirty="0">
                          <a:solidFill>
                            <a:schemeClr val="bg1"/>
                          </a:solidFill>
                        </a:rPr>
                        <a:t>Total</a:t>
                      </a:r>
                    </a:p>
                  </a:txBody>
                  <a:tcPr>
                    <a:solidFill>
                      <a:schemeClr val="accent1"/>
                    </a:solidFill>
                  </a:tcPr>
                </a:tc>
                <a:extLst>
                  <a:ext uri="{0D108BD9-81ED-4DB2-BD59-A6C34878D82A}">
                    <a16:rowId xmlns:a16="http://schemas.microsoft.com/office/drawing/2014/main" val="808051518"/>
                  </a:ext>
                </a:extLst>
              </a:tr>
              <a:tr h="275432">
                <a:tc>
                  <a:txBody>
                    <a:bodyPr/>
                    <a:lstStyle/>
                    <a:p>
                      <a:r>
                        <a:rPr lang="en-US" sz="1200" dirty="0"/>
                        <a:t>All</a:t>
                      </a:r>
                      <a:r>
                        <a:rPr lang="en-US" sz="1200" baseline="0" dirty="0"/>
                        <a:t> Buildings Complete</a:t>
                      </a:r>
                      <a:endParaRPr lang="en-US" sz="1200" dirty="0"/>
                    </a:p>
                  </a:txBody>
                  <a:tcPr/>
                </a:tc>
                <a:tc>
                  <a:txBody>
                    <a:bodyPr/>
                    <a:lstStyle/>
                    <a:p>
                      <a:pPr algn="r"/>
                      <a:r>
                        <a:rPr lang="en-US" sz="1200" dirty="0"/>
                        <a:t>304</a:t>
                      </a:r>
                    </a:p>
                  </a:txBody>
                  <a:tcPr marR="502920"/>
                </a:tc>
                <a:tc>
                  <a:txBody>
                    <a:bodyPr/>
                    <a:lstStyle/>
                    <a:p>
                      <a:pPr algn="r"/>
                      <a:r>
                        <a:rPr lang="en-US" sz="1200" dirty="0"/>
                        <a:t>16</a:t>
                      </a:r>
                    </a:p>
                  </a:txBody>
                  <a:tcPr marR="502920"/>
                </a:tc>
                <a:tc>
                  <a:txBody>
                    <a:bodyPr/>
                    <a:lstStyle/>
                    <a:p>
                      <a:pPr algn="r"/>
                      <a:r>
                        <a:rPr lang="en-US" sz="1200" dirty="0"/>
                        <a:t>320</a:t>
                      </a:r>
                    </a:p>
                  </a:txBody>
                  <a:tcPr marR="502920"/>
                </a:tc>
                <a:extLst>
                  <a:ext uri="{0D108BD9-81ED-4DB2-BD59-A6C34878D82A}">
                    <a16:rowId xmlns:a16="http://schemas.microsoft.com/office/drawing/2014/main" val="2637787145"/>
                  </a:ext>
                </a:extLst>
              </a:tr>
              <a:tr h="275432">
                <a:tc>
                  <a:txBody>
                    <a:bodyPr/>
                    <a:lstStyle/>
                    <a:p>
                      <a:r>
                        <a:rPr lang="en-US" sz="1200" dirty="0"/>
                        <a:t>Funded, Not Complete</a:t>
                      </a:r>
                    </a:p>
                  </a:txBody>
                  <a:tcPr/>
                </a:tc>
                <a:tc>
                  <a:txBody>
                    <a:bodyPr/>
                    <a:lstStyle/>
                    <a:p>
                      <a:pPr algn="r"/>
                      <a:r>
                        <a:rPr lang="en-US" sz="1200" dirty="0"/>
                        <a:t>64</a:t>
                      </a:r>
                    </a:p>
                  </a:txBody>
                  <a:tcPr marR="502920"/>
                </a:tc>
                <a:tc>
                  <a:txBody>
                    <a:bodyPr/>
                    <a:lstStyle/>
                    <a:p>
                      <a:pPr algn="r"/>
                      <a:r>
                        <a:rPr lang="en-US" sz="1200" dirty="0"/>
                        <a:t>2</a:t>
                      </a:r>
                    </a:p>
                  </a:txBody>
                  <a:tcPr marR="502920"/>
                </a:tc>
                <a:tc>
                  <a:txBody>
                    <a:bodyPr/>
                    <a:lstStyle/>
                    <a:p>
                      <a:pPr algn="r"/>
                      <a:r>
                        <a:rPr lang="en-US" sz="1200" dirty="0"/>
                        <a:t>66</a:t>
                      </a:r>
                    </a:p>
                  </a:txBody>
                  <a:tcPr marR="502920"/>
                </a:tc>
                <a:extLst>
                  <a:ext uri="{0D108BD9-81ED-4DB2-BD59-A6C34878D82A}">
                    <a16:rowId xmlns:a16="http://schemas.microsoft.com/office/drawing/2014/main" val="167427870"/>
                  </a:ext>
                </a:extLst>
              </a:tr>
              <a:tr h="275432">
                <a:tc>
                  <a:txBody>
                    <a:bodyPr/>
                    <a:lstStyle/>
                    <a:p>
                      <a:r>
                        <a:rPr lang="en-US" sz="1200" dirty="0"/>
                        <a:t>Funding Offered</a:t>
                      </a:r>
                    </a:p>
                  </a:txBody>
                  <a:tcPr/>
                </a:tc>
                <a:tc>
                  <a:txBody>
                    <a:bodyPr/>
                    <a:lstStyle/>
                    <a:p>
                      <a:pPr algn="r"/>
                      <a:r>
                        <a:rPr lang="en-US" sz="1200" dirty="0"/>
                        <a:t>148</a:t>
                      </a:r>
                    </a:p>
                  </a:txBody>
                  <a:tcPr marR="502920"/>
                </a:tc>
                <a:tc>
                  <a:txBody>
                    <a:bodyPr/>
                    <a:lstStyle/>
                    <a:p>
                      <a:pPr algn="r"/>
                      <a:r>
                        <a:rPr lang="en-US" sz="1200" dirty="0"/>
                        <a:t>13</a:t>
                      </a:r>
                    </a:p>
                  </a:txBody>
                  <a:tcPr marR="502920"/>
                </a:tc>
                <a:tc>
                  <a:txBody>
                    <a:bodyPr/>
                    <a:lstStyle/>
                    <a:p>
                      <a:pPr algn="r"/>
                      <a:r>
                        <a:rPr lang="en-US" sz="1200" dirty="0"/>
                        <a:t>161</a:t>
                      </a:r>
                    </a:p>
                  </a:txBody>
                  <a:tcPr marR="502920"/>
                </a:tc>
                <a:extLst>
                  <a:ext uri="{0D108BD9-81ED-4DB2-BD59-A6C34878D82A}">
                    <a16:rowId xmlns:a16="http://schemas.microsoft.com/office/drawing/2014/main" val="252641734"/>
                  </a:ext>
                </a:extLst>
              </a:tr>
              <a:tr h="275432">
                <a:tc>
                  <a:txBody>
                    <a:bodyPr/>
                    <a:lstStyle/>
                    <a:p>
                      <a:r>
                        <a:rPr lang="en-US" sz="1200" dirty="0"/>
                        <a:t>Funding Not Yet Offered</a:t>
                      </a:r>
                    </a:p>
                  </a:txBody>
                  <a:tcPr/>
                </a:tc>
                <a:tc>
                  <a:txBody>
                    <a:bodyPr/>
                    <a:lstStyle/>
                    <a:p>
                      <a:pPr algn="r"/>
                      <a:r>
                        <a:rPr lang="en-US" sz="1200" dirty="0"/>
                        <a:t>93</a:t>
                      </a:r>
                    </a:p>
                  </a:txBody>
                  <a:tcPr marR="502920"/>
                </a:tc>
                <a:tc>
                  <a:txBody>
                    <a:bodyPr/>
                    <a:lstStyle/>
                    <a:p>
                      <a:pPr algn="r"/>
                      <a:r>
                        <a:rPr lang="en-US" sz="1200" dirty="0"/>
                        <a:t>18</a:t>
                      </a:r>
                    </a:p>
                  </a:txBody>
                  <a:tcPr marR="502920"/>
                </a:tc>
                <a:tc>
                  <a:txBody>
                    <a:bodyPr/>
                    <a:lstStyle/>
                    <a:p>
                      <a:pPr algn="r"/>
                      <a:r>
                        <a:rPr lang="en-US" sz="1200" dirty="0"/>
                        <a:t>111</a:t>
                      </a:r>
                    </a:p>
                  </a:txBody>
                  <a:tcPr marR="502920"/>
                </a:tc>
                <a:extLst>
                  <a:ext uri="{0D108BD9-81ED-4DB2-BD59-A6C34878D82A}">
                    <a16:rowId xmlns:a16="http://schemas.microsoft.com/office/drawing/2014/main" val="3576118374"/>
                  </a:ext>
                </a:extLst>
              </a:tr>
              <a:tr h="275432">
                <a:tc>
                  <a:txBody>
                    <a:bodyPr/>
                    <a:lstStyle/>
                    <a:p>
                      <a:pPr algn="r"/>
                      <a:r>
                        <a:rPr lang="en-US" sz="1200" b="1" dirty="0"/>
                        <a:t>Total</a:t>
                      </a:r>
                    </a:p>
                  </a:txBody>
                  <a:tcPr/>
                </a:tc>
                <a:tc>
                  <a:txBody>
                    <a:bodyPr/>
                    <a:lstStyle/>
                    <a:p>
                      <a:pPr algn="r"/>
                      <a:r>
                        <a:rPr lang="en-US" sz="1200" b="1" dirty="0"/>
                        <a:t>609</a:t>
                      </a:r>
                    </a:p>
                  </a:txBody>
                  <a:tcPr marR="502920"/>
                </a:tc>
                <a:tc>
                  <a:txBody>
                    <a:bodyPr/>
                    <a:lstStyle/>
                    <a:p>
                      <a:pPr algn="r"/>
                      <a:r>
                        <a:rPr lang="en-US" sz="1200" b="1" dirty="0"/>
                        <a:t>49</a:t>
                      </a:r>
                    </a:p>
                  </a:txBody>
                  <a:tcPr marR="502920"/>
                </a:tc>
                <a:tc>
                  <a:txBody>
                    <a:bodyPr/>
                    <a:lstStyle/>
                    <a:p>
                      <a:pPr algn="r"/>
                      <a:r>
                        <a:rPr lang="en-US" sz="1200" b="1" dirty="0"/>
                        <a:t>658</a:t>
                      </a:r>
                    </a:p>
                  </a:txBody>
                  <a:tcPr marR="502920"/>
                </a:tc>
                <a:extLst>
                  <a:ext uri="{0D108BD9-81ED-4DB2-BD59-A6C34878D82A}">
                    <a16:rowId xmlns:a16="http://schemas.microsoft.com/office/drawing/2014/main" val="52221144"/>
                  </a:ext>
                </a:extLst>
              </a:tr>
            </a:tbl>
          </a:graphicData>
        </a:graphic>
      </p:graphicFrame>
      <p:sp>
        <p:nvSpPr>
          <p:cNvPr id="10" name="Content Placeholder 3"/>
          <p:cNvSpPr>
            <a:spLocks noGrp="1"/>
          </p:cNvSpPr>
          <p:nvPr>
            <p:ph sz="quarter" idx="13"/>
          </p:nvPr>
        </p:nvSpPr>
        <p:spPr>
          <a:xfrm>
            <a:off x="5943600" y="3657600"/>
            <a:ext cx="5638800" cy="2473328"/>
          </a:xfrm>
        </p:spPr>
        <p:txBody>
          <a:bodyPr/>
          <a:lstStyle/>
          <a:p>
            <a:r>
              <a:rPr lang="en-US" sz="1400" dirty="0"/>
              <a:t>Nearly half of school districts and joint vocational school districts (JVSDs) have completed projects that fully addressed their facility needs as assessed by the Ohio Facilities Construction Commission.</a:t>
            </a:r>
          </a:p>
          <a:p>
            <a:r>
              <a:rPr lang="en-US" sz="1400" dirty="0"/>
              <a:t>The remaining half is made up of districts that have been:</a:t>
            </a:r>
          </a:p>
          <a:p>
            <a:pPr lvl="1"/>
            <a:r>
              <a:rPr lang="en-US" sz="1200" dirty="0"/>
              <a:t>Funded and are in the design or construction phase (10%).</a:t>
            </a:r>
          </a:p>
          <a:p>
            <a:pPr lvl="1"/>
            <a:r>
              <a:rPr lang="en-US" sz="1200" dirty="0"/>
              <a:t>Offered funding, but have deferred the offer, allowed it to lapse because they were unable to secure their required local share, or are currently seeking their required local share within the 16-month window allowed by law (24%).</a:t>
            </a:r>
          </a:p>
          <a:p>
            <a:pPr lvl="1"/>
            <a:r>
              <a:rPr lang="en-US" sz="1200" dirty="0"/>
              <a:t>Not yet offered funding due to their relatively high three-year average adjusted valuation per pupil and corresponding low ranking on the project eligibility ranking list (17%).</a:t>
            </a:r>
          </a:p>
        </p:txBody>
      </p:sp>
      <p:sp>
        <p:nvSpPr>
          <p:cNvPr id="6" name="TextBox 5"/>
          <p:cNvSpPr txBox="1"/>
          <p:nvPr/>
        </p:nvSpPr>
        <p:spPr>
          <a:xfrm>
            <a:off x="1223010" y="5791200"/>
            <a:ext cx="3048000" cy="261610"/>
          </a:xfrm>
          <a:prstGeom prst="rect">
            <a:avLst/>
          </a:prstGeom>
          <a:noFill/>
        </p:spPr>
        <p:txBody>
          <a:bodyPr wrap="square" rtlCol="0">
            <a:spAutoFit/>
          </a:bodyPr>
          <a:lstStyle/>
          <a:p>
            <a:r>
              <a:rPr lang="en-US" sz="1100" dirty="0">
                <a:latin typeface="+mn-lt"/>
              </a:rPr>
              <a:t>Source: Ohio Facilities Construction Commission</a:t>
            </a:r>
          </a:p>
        </p:txBody>
      </p:sp>
      <p:graphicFrame>
        <p:nvGraphicFramePr>
          <p:cNvPr id="11" name="Content Placeholder 6"/>
          <p:cNvGraphicFramePr>
            <a:graphicFrameLocks noGrp="1"/>
          </p:cNvGraphicFramePr>
          <p:nvPr>
            <p:ph sz="half" idx="1"/>
            <p:extLst>
              <p:ext uri="{D42A27DB-BD31-4B8C-83A1-F6EECF244321}">
                <p14:modId xmlns:p14="http://schemas.microsoft.com/office/powerpoint/2010/main" val="1719430010"/>
              </p:ext>
            </p:extLst>
          </p:nvPr>
        </p:nvGraphicFramePr>
        <p:xfrm>
          <a:off x="482600" y="1094114"/>
          <a:ext cx="5461000" cy="49879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1446817"/>
      </p:ext>
    </p:extLst>
  </p:cSld>
  <p:clrMapOvr>
    <a:masterClrMapping/>
  </p:clrMapOvr>
</p:sld>
</file>

<file path=ppt/theme/theme1.xml><?xml version="1.0" encoding="utf-8"?>
<a:theme xmlns:a="http://schemas.openxmlformats.org/drawingml/2006/main" name="Layers">
  <a:themeElements>
    <a:clrScheme name="Custom 1">
      <a:dk1>
        <a:sysClr val="windowText" lastClr="000000"/>
      </a:dk1>
      <a:lt1>
        <a:sysClr val="window" lastClr="FFFFFF"/>
      </a:lt1>
      <a:dk2>
        <a:srgbClr val="1F497D"/>
      </a:dk2>
      <a:lt2>
        <a:srgbClr val="EEECE1"/>
      </a:lt2>
      <a:accent1>
        <a:srgbClr val="002163"/>
      </a:accent1>
      <a:accent2>
        <a:srgbClr val="C0504D"/>
      </a:accent2>
      <a:accent3>
        <a:srgbClr val="9BBB59"/>
      </a:accent3>
      <a:accent4>
        <a:srgbClr val="FF0000"/>
      </a:accent4>
      <a:accent5>
        <a:srgbClr val="4BACC6"/>
      </a:accent5>
      <a:accent6>
        <a:srgbClr val="F79646"/>
      </a:accent6>
      <a:hlink>
        <a:srgbClr val="0070C0"/>
      </a:hlink>
      <a:folHlink>
        <a:srgbClr val="0070C0"/>
      </a:folHlink>
    </a:clrScheme>
    <a:fontScheme name="FN font theme">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Office Theme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Office Theme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Office Theme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Office Theme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hio Facts Template" id="{E404861F-B855-4DEC-899E-E79C2730D62E}" vid="{D0818006-65A8-4B56-8F9D-DC057FBD129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Ohio Facts Template</Template>
  <TotalTime>484</TotalTime>
  <Words>215</Words>
  <Application>Microsoft Office PowerPoint</Application>
  <PresentationFormat>Widescreen</PresentationFormat>
  <Paragraphs>37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Times New Roman</vt:lpstr>
      <vt:lpstr>Wingdings</vt:lpstr>
      <vt:lpstr>Layers</vt:lpstr>
      <vt:lpstr>Full-facility fixes have been completed in 49% of Ohio school districts and JVSDs through FY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K12 Ed - School Facilities</dc:title>
  <dc:creator>Jason Glover</dc:creator>
  <cp:lastModifiedBy>Edward Millane</cp:lastModifiedBy>
  <cp:revision>23</cp:revision>
  <cp:lastPrinted>2022-05-16T19:03:05Z</cp:lastPrinted>
  <dcterms:created xsi:type="dcterms:W3CDTF">2022-09-09T14:24:00Z</dcterms:created>
  <dcterms:modified xsi:type="dcterms:W3CDTF">2025-10-02T18:41:44Z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ies>
</file>