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7DAF686-FC99-F2A9-DD80-E76AB30F377B}" name="Brian Hoffmeister" initials="BH" userId="S::Brian.Hoffmeister@lsc.ohio.gov::cb38f3ec-d2db-4c81-abc0-b30d05954a38" providerId="AD"/>
  <p188:author id="{C1BDA5CD-797E-92CA-23EC-BB44C17AD89D}" name="Brian Hoffmeister" initials="BH" userId="S::Brian.Hoffmeister@lsc.ohio.gov::50f8fcc4-94d8-4f07-84eb-36ed57c7c8a2_5::1003200218169FB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inda Bayer" initials="LB" lastIdx="1" clrIdx="0">
    <p:extLst>
      <p:ext uri="{19B8F6BF-5375-455C-9EA6-DF929625EA0E}">
        <p15:presenceInfo xmlns:p15="http://schemas.microsoft.com/office/powerpoint/2012/main" userId="S-1-5-21-842925246-562591055-725345543-26428" providerId="AD"/>
      </p:ext>
    </p:extLst>
  </p:cmAuthor>
  <p:cmAuthor id="2" name="Melaney Carter" initials="MAC" lastIdx="1" clrIdx="1">
    <p:extLst>
      <p:ext uri="{19B8F6BF-5375-455C-9EA6-DF929625EA0E}">
        <p15:presenceInfo xmlns:p15="http://schemas.microsoft.com/office/powerpoint/2012/main" userId="Melaney Car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1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7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600" dirty="0"/>
              <a:t>Statewide Composition</a:t>
            </a:r>
            <a:r>
              <a:rPr lang="en-US" sz="1600" baseline="0" dirty="0"/>
              <a:t> of Taxable Value, TY 2022</a:t>
            </a:r>
            <a:endParaRPr lang="en-US" sz="1600"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585689105392768"/>
          <c:y val="9.6294522399836685E-2"/>
          <c:w val="0.69851173384836218"/>
          <c:h val="0.8131853069872923"/>
        </c:manualLayout>
      </c:layout>
      <c:doughnutChart>
        <c:varyColors val="1"/>
        <c:ser>
          <c:idx val="0"/>
          <c:order val="0"/>
          <c:tx>
            <c:strRef>
              <c:f>Sheet1!$B$1</c:f>
              <c:strCache>
                <c:ptCount val="1"/>
                <c:pt idx="0">
                  <c:v>TY20 Compisition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48A-4ACC-8A82-D6781CCC0CE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48A-4ACC-8A82-D6781CCC0CE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48A-4ACC-8A82-D6781CCC0CE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48A-4ACC-8A82-D6781CCC0CEC}"/>
              </c:ext>
            </c:extLst>
          </c:dPt>
          <c:dLbls>
            <c:dLbl>
              <c:idx val="1"/>
              <c:layout>
                <c:manualLayout>
                  <c:x val="-0.01"/>
                  <c:y val="2.242466713384723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48A-4ACC-8A82-D6781CCC0CEC}"/>
                </c:ext>
              </c:extLst>
            </c:dLbl>
            <c:dLbl>
              <c:idx val="2"/>
              <c:layout>
                <c:manualLayout>
                  <c:x val="5.0000000000000001E-3"/>
                  <c:y val="1.121233356692361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48A-4ACC-8A82-D6781CCC0CEC}"/>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Sheet1!$A$2:$A$4</c:f>
              <c:strCache>
                <c:ptCount val="3"/>
                <c:pt idx="0">
                  <c:v>Class I Real Property</c:v>
                </c:pt>
                <c:pt idx="1">
                  <c:v>Class II Real Property</c:v>
                </c:pt>
                <c:pt idx="2">
                  <c:v>Public Utility TPP</c:v>
                </c:pt>
              </c:strCache>
            </c:strRef>
          </c:cat>
          <c:val>
            <c:numRef>
              <c:f>Sheet1!$B$2:$B$4</c:f>
              <c:numCache>
                <c:formatCode>0.0%</c:formatCode>
                <c:ptCount val="3"/>
                <c:pt idx="0">
                  <c:v>0.7253637313316833</c:v>
                </c:pt>
                <c:pt idx="1">
                  <c:v>0.18660667791429358</c:v>
                </c:pt>
                <c:pt idx="2">
                  <c:v>8.8029590754023168E-2</c:v>
                </c:pt>
              </c:numCache>
            </c:numRef>
          </c:val>
          <c:extLst>
            <c:ext xmlns:c16="http://schemas.microsoft.com/office/drawing/2014/chart" uri="{C3380CC4-5D6E-409C-BE32-E72D297353CC}">
              <c16:uniqueId val="{00000008-848A-4ACC-8A82-D6781CCC0CEC}"/>
            </c:ext>
          </c:extLst>
        </c:ser>
        <c:dLbls>
          <c:showLegendKey val="0"/>
          <c:showVal val="0"/>
          <c:showCatName val="0"/>
          <c:showSerName val="0"/>
          <c:showPercent val="0"/>
          <c:showBubbleSize val="0"/>
          <c:showLeaderLines val="0"/>
        </c:dLbls>
        <c:firstSliceAng val="142"/>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r>
              <a:rPr lang="en-US" sz="1200" dirty="0">
                <a:solidFill>
                  <a:schemeClr val="tx1"/>
                </a:solidFill>
              </a:rPr>
              <a:t>Percent Change in Real Property Value by District Type and</a:t>
            </a:r>
            <a:r>
              <a:rPr lang="en-US" sz="1200" baseline="0" dirty="0">
                <a:solidFill>
                  <a:schemeClr val="tx1"/>
                </a:solidFill>
              </a:rPr>
              <a:t> Class</a:t>
            </a:r>
            <a:r>
              <a:rPr lang="en-US" sz="1200" dirty="0">
                <a:solidFill>
                  <a:schemeClr val="tx1"/>
                </a:solidFill>
              </a:rPr>
              <a:t>,</a:t>
            </a:r>
            <a:r>
              <a:rPr lang="en-US" sz="1200" baseline="0" dirty="0">
                <a:solidFill>
                  <a:schemeClr val="tx1"/>
                </a:solidFill>
              </a:rPr>
              <a:t> 2017 to 2022</a:t>
            </a:r>
            <a:endParaRPr lang="en-US" sz="1200" dirty="0">
              <a:solidFill>
                <a:schemeClr val="tx1"/>
              </a:solidFill>
            </a:endParaRP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7.0904636920384956E-2"/>
          <c:y val="0.1007849737072985"/>
          <c:w val="0.90872499270924467"/>
          <c:h val="0.75017309591732007"/>
        </c:manualLayout>
      </c:layout>
      <c:barChart>
        <c:barDir val="col"/>
        <c:grouping val="clustered"/>
        <c:varyColors val="0"/>
        <c:ser>
          <c:idx val="0"/>
          <c:order val="0"/>
          <c:tx>
            <c:strRef>
              <c:f>Sheet1!$B$1</c:f>
              <c:strCache>
                <c:ptCount val="1"/>
                <c:pt idx="0">
                  <c:v>Class 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Rural</c:v>
                </c:pt>
                <c:pt idx="1">
                  <c:v>Small Town</c:v>
                </c:pt>
                <c:pt idx="2">
                  <c:v>Suburban</c:v>
                </c:pt>
                <c:pt idx="3">
                  <c:v>Urban</c:v>
                </c:pt>
                <c:pt idx="4">
                  <c:v>State</c:v>
                </c:pt>
              </c:strCache>
            </c:strRef>
          </c:cat>
          <c:val>
            <c:numRef>
              <c:f>Sheet1!$B$2:$B$6</c:f>
              <c:numCache>
                <c:formatCode>0.0%</c:formatCode>
                <c:ptCount val="5"/>
                <c:pt idx="0">
                  <c:v>0.17817874624972863</c:v>
                </c:pt>
                <c:pt idx="1">
                  <c:v>0.25174344757033662</c:v>
                </c:pt>
                <c:pt idx="2">
                  <c:v>0.2727594389802821</c:v>
                </c:pt>
                <c:pt idx="3">
                  <c:v>0.25554809583908522</c:v>
                </c:pt>
                <c:pt idx="4">
                  <c:v>0.250697405096167</c:v>
                </c:pt>
              </c:numCache>
            </c:numRef>
          </c:val>
          <c:extLst>
            <c:ext xmlns:c16="http://schemas.microsoft.com/office/drawing/2014/chart" uri="{C3380CC4-5D6E-409C-BE32-E72D297353CC}">
              <c16:uniqueId val="{00000000-9A84-44A3-B96B-E19B549D4D0F}"/>
            </c:ext>
          </c:extLst>
        </c:ser>
        <c:ser>
          <c:idx val="1"/>
          <c:order val="1"/>
          <c:tx>
            <c:strRef>
              <c:f>Sheet1!$C$1</c:f>
              <c:strCache>
                <c:ptCount val="1"/>
                <c:pt idx="0">
                  <c:v>Class II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Rural</c:v>
                </c:pt>
                <c:pt idx="1">
                  <c:v>Small Town</c:v>
                </c:pt>
                <c:pt idx="2">
                  <c:v>Suburban</c:v>
                </c:pt>
                <c:pt idx="3">
                  <c:v>Urban</c:v>
                </c:pt>
                <c:pt idx="4">
                  <c:v>State</c:v>
                </c:pt>
              </c:strCache>
            </c:strRef>
          </c:cat>
          <c:val>
            <c:numRef>
              <c:f>Sheet1!$C$2:$C$6</c:f>
              <c:numCache>
                <c:formatCode>0.0%</c:formatCode>
                <c:ptCount val="5"/>
                <c:pt idx="0">
                  <c:v>0.15222331127253752</c:v>
                </c:pt>
                <c:pt idx="1">
                  <c:v>0.16589413600242087</c:v>
                </c:pt>
                <c:pt idx="2">
                  <c:v>0.17315968711291996</c:v>
                </c:pt>
                <c:pt idx="3">
                  <c:v>0.15069008983593069</c:v>
                </c:pt>
                <c:pt idx="4">
                  <c:v>0.1629424942172939</c:v>
                </c:pt>
              </c:numCache>
            </c:numRef>
          </c:val>
          <c:extLst>
            <c:ext xmlns:c16="http://schemas.microsoft.com/office/drawing/2014/chart" uri="{C3380CC4-5D6E-409C-BE32-E72D297353CC}">
              <c16:uniqueId val="{00000001-9A84-44A3-B96B-E19B549D4D0F}"/>
            </c:ext>
          </c:extLst>
        </c:ser>
        <c:ser>
          <c:idx val="2"/>
          <c:order val="2"/>
          <c:tx>
            <c:strRef>
              <c:f>Sheet1!$D$1</c:f>
              <c:strCache>
                <c:ptCount val="1"/>
                <c:pt idx="0">
                  <c:v>Total Real Property</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Rural</c:v>
                </c:pt>
                <c:pt idx="1">
                  <c:v>Small Town</c:v>
                </c:pt>
                <c:pt idx="2">
                  <c:v>Suburban</c:v>
                </c:pt>
                <c:pt idx="3">
                  <c:v>Urban</c:v>
                </c:pt>
                <c:pt idx="4">
                  <c:v>State</c:v>
                </c:pt>
              </c:strCache>
            </c:strRef>
          </c:cat>
          <c:val>
            <c:numRef>
              <c:f>Sheet1!$D$2:$D$6</c:f>
              <c:numCache>
                <c:formatCode>0.0%</c:formatCode>
                <c:ptCount val="5"/>
                <c:pt idx="0">
                  <c:v>0.1750489905979673</c:v>
                </c:pt>
                <c:pt idx="1">
                  <c:v>0.23538530182561646</c:v>
                </c:pt>
                <c:pt idx="2">
                  <c:v>0.25281332450824157</c:v>
                </c:pt>
                <c:pt idx="3">
                  <c:v>0.21913098704362333</c:v>
                </c:pt>
                <c:pt idx="4">
                  <c:v>0.23167973023474997</c:v>
                </c:pt>
              </c:numCache>
            </c:numRef>
          </c:val>
          <c:extLst>
            <c:ext xmlns:c16="http://schemas.microsoft.com/office/drawing/2014/chart" uri="{C3380CC4-5D6E-409C-BE32-E72D297353CC}">
              <c16:uniqueId val="{00000002-9A84-44A3-B96B-E19B549D4D0F}"/>
            </c:ext>
          </c:extLst>
        </c:ser>
        <c:dLbls>
          <c:showLegendKey val="0"/>
          <c:showVal val="0"/>
          <c:showCatName val="0"/>
          <c:showSerName val="0"/>
          <c:showPercent val="0"/>
          <c:showBubbleSize val="0"/>
        </c:dLbls>
        <c:gapWidth val="225"/>
        <c:overlap val="-40"/>
        <c:axId val="463496776"/>
        <c:axId val="463494152"/>
      </c:barChart>
      <c:catAx>
        <c:axId val="46349677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4152"/>
        <c:crosses val="autoZero"/>
        <c:auto val="1"/>
        <c:lblAlgn val="ctr"/>
        <c:lblOffset val="100"/>
        <c:noMultiLvlLbl val="0"/>
      </c:catAx>
      <c:valAx>
        <c:axId val="4634941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3496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0.34925</cdr:x>
      <cdr:y>0.4518</cdr:y>
    </cdr:from>
    <cdr:to>
      <cdr:x>0.66925</cdr:x>
      <cdr:y>0.58179</cdr:y>
    </cdr:to>
    <cdr:sp macro="" textlink="">
      <cdr:nvSpPr>
        <cdr:cNvPr id="2" name="TextBox 1"/>
        <cdr:cNvSpPr txBox="1"/>
      </cdr:nvSpPr>
      <cdr:spPr>
        <a:xfrm xmlns:a="http://schemas.openxmlformats.org/drawingml/2006/main">
          <a:off x="1842126" y="2046986"/>
          <a:ext cx="1687849" cy="5889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dirty="0">
              <a:solidFill>
                <a:schemeClr val="tx1"/>
              </a:solidFill>
            </a:rPr>
            <a:t>Total: </a:t>
          </a:r>
          <a:br>
            <a:rPr lang="en-US" sz="1200" dirty="0">
              <a:solidFill>
                <a:schemeClr val="tx1"/>
              </a:solidFill>
            </a:rPr>
          </a:br>
          <a:r>
            <a:rPr lang="en-US" sz="1200" dirty="0">
              <a:solidFill>
                <a:schemeClr val="tx1"/>
              </a:solidFill>
            </a:rPr>
            <a:t>$334.00 Billion</a:t>
          </a:r>
          <a:endParaRPr lang="en-US" sz="1200" dirty="0">
            <a:solidFill>
              <a:schemeClr val="bg1"/>
            </a:solidFill>
          </a:endParaRPr>
        </a:p>
      </cdr:txBody>
    </cdr:sp>
  </cdr:relSizeAnchor>
</c:userShap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a:t>Section heading</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a:t>Legislative Budget </a:t>
            </a:r>
            <a:r>
              <a:rPr lang="en-US" altLang="en-US" sz="1100" dirty="0"/>
              <a:t>Office</a:t>
            </a:r>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extLst>
      <p:ext uri="{BB962C8B-B14F-4D97-AF65-F5344CB8AC3E}">
        <p14:creationId xmlns:p14="http://schemas.microsoft.com/office/powerpoint/2010/main" val="3885016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121774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a:t>Two unequal columns</a:t>
            </a:r>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35020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7621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columns/three content boxes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65816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rows/three content boxes</a:t>
            </a:r>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2547467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a:t>Legislative Budget Office</a:t>
            </a:r>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extLst>
      <p:ext uri="{BB962C8B-B14F-4D97-AF65-F5344CB8AC3E}">
        <p14:creationId xmlns:p14="http://schemas.microsoft.com/office/powerpoint/2010/main" val="1687314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ctrTitle"/>
          </p:nvPr>
        </p:nvSpPr>
        <p:spPr/>
        <p:txBody>
          <a:bodyPr/>
          <a:lstStyle/>
          <a:p>
            <a:r>
              <a:rPr lang="en-US" dirty="0"/>
              <a:t>School District Taxable Property Values</a:t>
            </a:r>
          </a:p>
        </p:txBody>
      </p:sp>
      <p:sp>
        <p:nvSpPr>
          <p:cNvPr id="30" name="Subtitle 29"/>
          <p:cNvSpPr>
            <a:spLocks noGrp="1"/>
          </p:cNvSpPr>
          <p:nvPr>
            <p:ph type="subTitle" idx="4294967295"/>
          </p:nvPr>
        </p:nvSpPr>
        <p:spPr>
          <a:xfrm>
            <a:off x="1828800" y="3962400"/>
            <a:ext cx="9144000" cy="1600200"/>
          </a:xfrm>
        </p:spPr>
        <p:txBody>
          <a:bodyPr/>
          <a:lstStyle/>
          <a:p>
            <a:endParaRPr lang="en-US" dirty="0"/>
          </a:p>
          <a:p>
            <a:endParaRPr lang="en-US" dirty="0"/>
          </a:p>
        </p:txBody>
      </p:sp>
    </p:spTree>
    <p:extLst>
      <p:ext uri="{BB962C8B-B14F-4D97-AF65-F5344CB8AC3E}">
        <p14:creationId xmlns:p14="http://schemas.microsoft.com/office/powerpoint/2010/main" val="758298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Residential and agricultural property comprise the bulk of state total taxable value</a:t>
            </a:r>
          </a:p>
        </p:txBody>
      </p:sp>
      <p:sp>
        <p:nvSpPr>
          <p:cNvPr id="8" name="Content Placeholder 10"/>
          <p:cNvSpPr>
            <a:spLocks noGrp="1"/>
          </p:cNvSpPr>
          <p:nvPr>
            <p:ph sz="half" idx="1"/>
          </p:nvPr>
        </p:nvSpPr>
        <p:spPr>
          <a:xfrm>
            <a:off x="6502400" y="1600200"/>
            <a:ext cx="5080000" cy="4530725"/>
          </a:xfrm>
        </p:spPr>
        <p:txBody>
          <a:bodyPr/>
          <a:lstStyle/>
          <a:p>
            <a:r>
              <a:rPr lang="en-US" sz="1400" dirty="0"/>
              <a:t>Class I real property value: $242.27 billion (72.5%)</a:t>
            </a:r>
          </a:p>
          <a:p>
            <a:pPr lvl="1"/>
            <a:r>
              <a:rPr lang="en-US" sz="1200" dirty="0"/>
              <a:t>Residential value: $225.25 billion (67.4%)</a:t>
            </a:r>
          </a:p>
          <a:p>
            <a:pPr lvl="1"/>
            <a:r>
              <a:rPr lang="en-US" sz="1200" dirty="0"/>
              <a:t>Agricultural value: $17.03 billion (5.1%)</a:t>
            </a:r>
          </a:p>
          <a:p>
            <a:r>
              <a:rPr lang="en-US" sz="1400" dirty="0"/>
              <a:t>Class II real property value: $62.33 billion (18.7%)</a:t>
            </a:r>
          </a:p>
          <a:p>
            <a:pPr lvl="1"/>
            <a:r>
              <a:rPr lang="en-US" sz="1200" dirty="0"/>
              <a:t>Commercial value: $48.51 billion (14.5%)</a:t>
            </a:r>
          </a:p>
          <a:p>
            <a:pPr lvl="1"/>
            <a:r>
              <a:rPr lang="en-US" sz="1200" dirty="0"/>
              <a:t>Industrial value: $12.24 billion (3.7%)</a:t>
            </a:r>
          </a:p>
          <a:p>
            <a:pPr lvl="1"/>
            <a:r>
              <a:rPr lang="en-US" sz="1200" dirty="0"/>
              <a:t>Mineral and railroad value: $1.58 billion (0.5%)</a:t>
            </a:r>
          </a:p>
          <a:p>
            <a:r>
              <a:rPr lang="en-US" sz="1400" dirty="0"/>
              <a:t>Public utility tangible personal property (PUTPP) value: </a:t>
            </a:r>
            <a:br>
              <a:rPr lang="en-US" sz="1400" dirty="0"/>
            </a:br>
            <a:r>
              <a:rPr lang="en-US" sz="1400" dirty="0"/>
              <a:t>$29.40 billion (8.8%)</a:t>
            </a:r>
          </a:p>
          <a:p>
            <a:pPr lvl="1"/>
            <a:r>
              <a:rPr lang="en-US" sz="1200" dirty="0"/>
              <a:t>Includes property used for production, transmission, and distribution</a:t>
            </a:r>
          </a:p>
          <a:p>
            <a:r>
              <a:rPr lang="en-US" sz="1400" dirty="0"/>
              <a:t>Taxable property value composition varies by school district</a:t>
            </a:r>
          </a:p>
        </p:txBody>
      </p:sp>
      <p:graphicFrame>
        <p:nvGraphicFramePr>
          <p:cNvPr id="6" name="Content Placeholder 6"/>
          <p:cNvGraphicFramePr>
            <a:graphicFrameLocks noGrp="1"/>
          </p:cNvGraphicFramePr>
          <p:nvPr>
            <p:ph sz="half" idx="2"/>
            <p:extLst>
              <p:ext uri="{D42A27DB-BD31-4B8C-83A1-F6EECF244321}">
                <p14:modId xmlns:p14="http://schemas.microsoft.com/office/powerpoint/2010/main" val="827547971"/>
              </p:ext>
            </p:extLst>
          </p:nvPr>
        </p:nvGraphicFramePr>
        <p:xfrm>
          <a:off x="914399" y="1600200"/>
          <a:ext cx="5274527" cy="45307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219200" y="5715000"/>
            <a:ext cx="2381250" cy="261610"/>
          </a:xfrm>
          <a:prstGeom prst="rect">
            <a:avLst/>
          </a:prstGeom>
          <a:noFill/>
        </p:spPr>
        <p:txBody>
          <a:bodyPr wrap="square" rtlCol="0">
            <a:spAutoFit/>
          </a:bodyPr>
          <a:lstStyle/>
          <a:p>
            <a:r>
              <a:rPr lang="en-US" sz="1100" dirty="0">
                <a:latin typeface="+mn-lt"/>
              </a:rPr>
              <a:t>Source: Ohio Department of Taxation</a:t>
            </a:r>
          </a:p>
        </p:txBody>
      </p:sp>
      <p:graphicFrame>
        <p:nvGraphicFramePr>
          <p:cNvPr id="3" name="Table 2"/>
          <p:cNvGraphicFramePr>
            <a:graphicFrameLocks noGrp="1"/>
          </p:cNvGraphicFramePr>
          <p:nvPr>
            <p:extLst>
              <p:ext uri="{D42A27DB-BD31-4B8C-83A1-F6EECF244321}">
                <p14:modId xmlns:p14="http://schemas.microsoft.com/office/powerpoint/2010/main" val="3469441761"/>
              </p:ext>
            </p:extLst>
          </p:nvPr>
        </p:nvGraphicFramePr>
        <p:xfrm>
          <a:off x="6562437" y="4307830"/>
          <a:ext cx="4959925" cy="1668780"/>
        </p:xfrm>
        <a:graphic>
          <a:graphicData uri="http://schemas.openxmlformats.org/drawingml/2006/table">
            <a:tbl>
              <a:tblPr firstRow="1" bandRow="1">
                <a:tableStyleId>{5C22544A-7EE6-4342-B048-85BDC9FD1C3A}</a:tableStyleId>
              </a:tblPr>
              <a:tblGrid>
                <a:gridCol w="991985">
                  <a:extLst>
                    <a:ext uri="{9D8B030D-6E8A-4147-A177-3AD203B41FA5}">
                      <a16:colId xmlns:a16="http://schemas.microsoft.com/office/drawing/2014/main" val="119558258"/>
                    </a:ext>
                  </a:extLst>
                </a:gridCol>
                <a:gridCol w="991985">
                  <a:extLst>
                    <a:ext uri="{9D8B030D-6E8A-4147-A177-3AD203B41FA5}">
                      <a16:colId xmlns:a16="http://schemas.microsoft.com/office/drawing/2014/main" val="1432843408"/>
                    </a:ext>
                  </a:extLst>
                </a:gridCol>
                <a:gridCol w="991985">
                  <a:extLst>
                    <a:ext uri="{9D8B030D-6E8A-4147-A177-3AD203B41FA5}">
                      <a16:colId xmlns:a16="http://schemas.microsoft.com/office/drawing/2014/main" val="3950008577"/>
                    </a:ext>
                  </a:extLst>
                </a:gridCol>
                <a:gridCol w="991985">
                  <a:extLst>
                    <a:ext uri="{9D8B030D-6E8A-4147-A177-3AD203B41FA5}">
                      <a16:colId xmlns:a16="http://schemas.microsoft.com/office/drawing/2014/main" val="1890049514"/>
                    </a:ext>
                  </a:extLst>
                </a:gridCol>
                <a:gridCol w="991985">
                  <a:extLst>
                    <a:ext uri="{9D8B030D-6E8A-4147-A177-3AD203B41FA5}">
                      <a16:colId xmlns:a16="http://schemas.microsoft.com/office/drawing/2014/main" val="1549964263"/>
                    </a:ext>
                  </a:extLst>
                </a:gridCol>
              </a:tblGrid>
              <a:tr h="267282">
                <a:tc gridSpan="5">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Taxable</a:t>
                      </a:r>
                      <a:r>
                        <a:rPr lang="en-US" baseline="0" dirty="0"/>
                        <a:t> Property Value Composition by District Type, 2022</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973765222"/>
                  </a:ext>
                </a:extLst>
              </a:tr>
              <a:tr h="267282">
                <a:tc>
                  <a:txBody>
                    <a:bodyPr/>
                    <a:lstStyle/>
                    <a:p>
                      <a:pPr algn="ctr"/>
                      <a:r>
                        <a:rPr lang="en-US" sz="1200" b="1" dirty="0">
                          <a:solidFill>
                            <a:schemeClr val="bg1"/>
                          </a:solidFill>
                        </a:rPr>
                        <a:t>Type</a:t>
                      </a:r>
                    </a:p>
                  </a:txBody>
                  <a:tcPr>
                    <a:solidFill>
                      <a:srgbClr val="002163"/>
                    </a:solidFill>
                  </a:tcPr>
                </a:tc>
                <a:tc>
                  <a:txBody>
                    <a:bodyPr/>
                    <a:lstStyle/>
                    <a:p>
                      <a:pPr algn="ctr"/>
                      <a:r>
                        <a:rPr lang="en-US" sz="1200" b="1" dirty="0">
                          <a:solidFill>
                            <a:schemeClr val="bg1"/>
                          </a:solidFill>
                        </a:rPr>
                        <a:t>% Res.</a:t>
                      </a:r>
                    </a:p>
                  </a:txBody>
                  <a:tcPr>
                    <a:solidFill>
                      <a:srgbClr val="002163"/>
                    </a:solidFill>
                  </a:tcPr>
                </a:tc>
                <a:tc>
                  <a:txBody>
                    <a:bodyPr/>
                    <a:lstStyle/>
                    <a:p>
                      <a:pPr algn="ctr"/>
                      <a:r>
                        <a:rPr lang="en-US" sz="1200" b="1" dirty="0">
                          <a:solidFill>
                            <a:schemeClr val="bg1"/>
                          </a:solidFill>
                        </a:rPr>
                        <a:t>% Agr.</a:t>
                      </a:r>
                    </a:p>
                  </a:txBody>
                  <a:tcPr>
                    <a:solidFill>
                      <a:srgbClr val="002163"/>
                    </a:solidFill>
                  </a:tcPr>
                </a:tc>
                <a:tc>
                  <a:txBody>
                    <a:bodyPr/>
                    <a:lstStyle/>
                    <a:p>
                      <a:pPr algn="ctr"/>
                      <a:r>
                        <a:rPr lang="en-US" sz="1200" b="1" dirty="0">
                          <a:solidFill>
                            <a:schemeClr val="bg1"/>
                          </a:solidFill>
                        </a:rPr>
                        <a:t>% Class II</a:t>
                      </a:r>
                    </a:p>
                  </a:txBody>
                  <a:tcPr>
                    <a:solidFill>
                      <a:srgbClr val="002163"/>
                    </a:solidFill>
                  </a:tcPr>
                </a:tc>
                <a:tc>
                  <a:txBody>
                    <a:bodyPr/>
                    <a:lstStyle/>
                    <a:p>
                      <a:pPr algn="ctr"/>
                      <a:r>
                        <a:rPr lang="en-US" sz="1200" b="1" dirty="0">
                          <a:solidFill>
                            <a:schemeClr val="bg1"/>
                          </a:solidFill>
                        </a:rPr>
                        <a:t>% PUTPP</a:t>
                      </a:r>
                    </a:p>
                  </a:txBody>
                  <a:tcPr>
                    <a:solidFill>
                      <a:srgbClr val="002163"/>
                    </a:solidFill>
                  </a:tcPr>
                </a:tc>
                <a:extLst>
                  <a:ext uri="{0D108BD9-81ED-4DB2-BD59-A6C34878D82A}">
                    <a16:rowId xmlns:a16="http://schemas.microsoft.com/office/drawing/2014/main" val="950417819"/>
                  </a:ext>
                </a:extLst>
              </a:tr>
              <a:tr h="267282">
                <a:tc>
                  <a:txBody>
                    <a:bodyPr/>
                    <a:lstStyle/>
                    <a:p>
                      <a:r>
                        <a:rPr lang="en-US" sz="1200" dirty="0"/>
                        <a:t>Rural</a:t>
                      </a:r>
                    </a:p>
                  </a:txBody>
                  <a:tcPr/>
                </a:tc>
                <a:tc>
                  <a:txBody>
                    <a:bodyPr/>
                    <a:lstStyle/>
                    <a:p>
                      <a:pPr algn="r"/>
                      <a:r>
                        <a:rPr lang="en-US" sz="1200" dirty="0"/>
                        <a:t>48.9%</a:t>
                      </a:r>
                    </a:p>
                  </a:txBody>
                  <a:tcPr marR="274320"/>
                </a:tc>
                <a:tc>
                  <a:txBody>
                    <a:bodyPr/>
                    <a:lstStyle/>
                    <a:p>
                      <a:pPr algn="r"/>
                      <a:r>
                        <a:rPr lang="en-US" sz="1200" dirty="0"/>
                        <a:t>19.3%</a:t>
                      </a:r>
                    </a:p>
                  </a:txBody>
                  <a:tcPr marR="274320"/>
                </a:tc>
                <a:tc>
                  <a:txBody>
                    <a:bodyPr/>
                    <a:lstStyle/>
                    <a:p>
                      <a:pPr algn="r"/>
                      <a:r>
                        <a:rPr lang="en-US" sz="1200" dirty="0"/>
                        <a:t>9.1%</a:t>
                      </a:r>
                    </a:p>
                  </a:txBody>
                  <a:tcPr marR="274320"/>
                </a:tc>
                <a:tc>
                  <a:txBody>
                    <a:bodyPr/>
                    <a:lstStyle/>
                    <a:p>
                      <a:pPr algn="r"/>
                      <a:r>
                        <a:rPr lang="en-US" sz="1200" dirty="0"/>
                        <a:t>22.7%</a:t>
                      </a:r>
                    </a:p>
                  </a:txBody>
                  <a:tcPr marR="274320"/>
                </a:tc>
                <a:extLst>
                  <a:ext uri="{0D108BD9-81ED-4DB2-BD59-A6C34878D82A}">
                    <a16:rowId xmlns:a16="http://schemas.microsoft.com/office/drawing/2014/main" val="1719802063"/>
                  </a:ext>
                </a:extLst>
              </a:tr>
              <a:tr h="267282">
                <a:tc>
                  <a:txBody>
                    <a:bodyPr/>
                    <a:lstStyle/>
                    <a:p>
                      <a:r>
                        <a:rPr lang="en-US" sz="1200" dirty="0"/>
                        <a:t>Small Town</a:t>
                      </a:r>
                    </a:p>
                  </a:txBody>
                  <a:tcPr/>
                </a:tc>
                <a:tc>
                  <a:txBody>
                    <a:bodyPr/>
                    <a:lstStyle/>
                    <a:p>
                      <a:pPr algn="r"/>
                      <a:r>
                        <a:rPr lang="en-US" sz="1200" dirty="0"/>
                        <a:t>65.9%</a:t>
                      </a:r>
                    </a:p>
                  </a:txBody>
                  <a:tcPr marR="274320"/>
                </a:tc>
                <a:tc>
                  <a:txBody>
                    <a:bodyPr/>
                    <a:lstStyle/>
                    <a:p>
                      <a:pPr algn="r"/>
                      <a:r>
                        <a:rPr lang="en-US" sz="1200" dirty="0"/>
                        <a:t>7.7%</a:t>
                      </a:r>
                    </a:p>
                  </a:txBody>
                  <a:tcPr marR="274320"/>
                </a:tc>
                <a:tc>
                  <a:txBody>
                    <a:bodyPr/>
                    <a:lstStyle/>
                    <a:p>
                      <a:pPr algn="r"/>
                      <a:r>
                        <a:rPr lang="en-US" sz="1200" dirty="0"/>
                        <a:t>16.1%</a:t>
                      </a:r>
                    </a:p>
                  </a:txBody>
                  <a:tcPr marR="274320"/>
                </a:tc>
                <a:tc>
                  <a:txBody>
                    <a:bodyPr/>
                    <a:lstStyle/>
                    <a:p>
                      <a:pPr algn="r"/>
                      <a:r>
                        <a:rPr lang="en-US" sz="1200" dirty="0"/>
                        <a:t>10.3%</a:t>
                      </a:r>
                    </a:p>
                  </a:txBody>
                  <a:tcPr marR="274320"/>
                </a:tc>
                <a:extLst>
                  <a:ext uri="{0D108BD9-81ED-4DB2-BD59-A6C34878D82A}">
                    <a16:rowId xmlns:a16="http://schemas.microsoft.com/office/drawing/2014/main" val="2283000726"/>
                  </a:ext>
                </a:extLst>
              </a:tr>
              <a:tr h="267282">
                <a:tc>
                  <a:txBody>
                    <a:bodyPr/>
                    <a:lstStyle/>
                    <a:p>
                      <a:r>
                        <a:rPr lang="en-US" sz="1200" dirty="0"/>
                        <a:t>Suburban</a:t>
                      </a:r>
                    </a:p>
                  </a:txBody>
                  <a:tcPr/>
                </a:tc>
                <a:tc>
                  <a:txBody>
                    <a:bodyPr/>
                    <a:lstStyle/>
                    <a:p>
                      <a:pPr algn="r"/>
                      <a:r>
                        <a:rPr lang="en-US" sz="1200" dirty="0"/>
                        <a:t>76.9%</a:t>
                      </a:r>
                    </a:p>
                  </a:txBody>
                  <a:tcPr marR="274320"/>
                </a:tc>
                <a:tc>
                  <a:txBody>
                    <a:bodyPr/>
                    <a:lstStyle/>
                    <a:p>
                      <a:pPr algn="r"/>
                      <a:r>
                        <a:rPr lang="en-US" sz="1200" dirty="0"/>
                        <a:t>1.0%</a:t>
                      </a:r>
                    </a:p>
                  </a:txBody>
                  <a:tcPr marR="274320"/>
                </a:tc>
                <a:tc>
                  <a:txBody>
                    <a:bodyPr/>
                    <a:lstStyle/>
                    <a:p>
                      <a:pPr algn="r"/>
                      <a:r>
                        <a:rPr lang="en-US" sz="1200" dirty="0"/>
                        <a:t>18.0%</a:t>
                      </a:r>
                    </a:p>
                  </a:txBody>
                  <a:tcPr marR="274320"/>
                </a:tc>
                <a:tc>
                  <a:txBody>
                    <a:bodyPr/>
                    <a:lstStyle/>
                    <a:p>
                      <a:pPr algn="r"/>
                      <a:r>
                        <a:rPr lang="en-US" sz="1200" dirty="0"/>
                        <a:t>4.1%</a:t>
                      </a:r>
                    </a:p>
                  </a:txBody>
                  <a:tcPr marR="274320"/>
                </a:tc>
                <a:extLst>
                  <a:ext uri="{0D108BD9-81ED-4DB2-BD59-A6C34878D82A}">
                    <a16:rowId xmlns:a16="http://schemas.microsoft.com/office/drawing/2014/main" val="2027905922"/>
                  </a:ext>
                </a:extLst>
              </a:tr>
              <a:tr h="267282">
                <a:tc>
                  <a:txBody>
                    <a:bodyPr/>
                    <a:lstStyle/>
                    <a:p>
                      <a:r>
                        <a:rPr lang="en-US" sz="1200" dirty="0"/>
                        <a:t>Urban</a:t>
                      </a:r>
                    </a:p>
                  </a:txBody>
                  <a:tcPr/>
                </a:tc>
                <a:tc>
                  <a:txBody>
                    <a:bodyPr/>
                    <a:lstStyle/>
                    <a:p>
                      <a:pPr algn="r"/>
                      <a:r>
                        <a:rPr lang="en-US" sz="1200" dirty="0"/>
                        <a:t>62.6%</a:t>
                      </a:r>
                    </a:p>
                  </a:txBody>
                  <a:tcPr marR="274320"/>
                </a:tc>
                <a:tc>
                  <a:txBody>
                    <a:bodyPr/>
                    <a:lstStyle/>
                    <a:p>
                      <a:pPr algn="r"/>
                      <a:r>
                        <a:rPr lang="en-US" sz="1200" dirty="0"/>
                        <a:t>0.2%</a:t>
                      </a:r>
                    </a:p>
                  </a:txBody>
                  <a:tcPr marR="274320"/>
                </a:tc>
                <a:tc>
                  <a:txBody>
                    <a:bodyPr/>
                    <a:lstStyle/>
                    <a:p>
                      <a:pPr algn="r"/>
                      <a:r>
                        <a:rPr lang="en-US" sz="1200" dirty="0"/>
                        <a:t>30.6%</a:t>
                      </a:r>
                    </a:p>
                  </a:txBody>
                  <a:tcPr marR="274320"/>
                </a:tc>
                <a:tc>
                  <a:txBody>
                    <a:bodyPr/>
                    <a:lstStyle/>
                    <a:p>
                      <a:pPr algn="r"/>
                      <a:r>
                        <a:rPr lang="en-US" sz="1200" dirty="0"/>
                        <a:t>6.6%</a:t>
                      </a:r>
                    </a:p>
                  </a:txBody>
                  <a:tcPr marR="274320"/>
                </a:tc>
                <a:extLst>
                  <a:ext uri="{0D108BD9-81ED-4DB2-BD59-A6C34878D82A}">
                    <a16:rowId xmlns:a16="http://schemas.microsoft.com/office/drawing/2014/main" val="3550435643"/>
                  </a:ext>
                </a:extLst>
              </a:tr>
            </a:tbl>
          </a:graphicData>
        </a:graphic>
      </p:graphicFrame>
    </p:spTree>
    <p:extLst>
      <p:ext uri="{BB962C8B-B14F-4D97-AF65-F5344CB8AC3E}">
        <p14:creationId xmlns:p14="http://schemas.microsoft.com/office/powerpoint/2010/main" val="2920504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Suburban real property values have grown the fastest since 2017</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09922860"/>
              </p:ext>
            </p:extLst>
          </p:nvPr>
        </p:nvGraphicFramePr>
        <p:xfrm>
          <a:off x="905162" y="1600201"/>
          <a:ext cx="6613237" cy="4190999"/>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5"/>
          <p:cNvSpPr>
            <a:spLocks noGrp="1"/>
          </p:cNvSpPr>
          <p:nvPr>
            <p:ph sz="quarter" idx="10"/>
          </p:nvPr>
        </p:nvSpPr>
        <p:spPr>
          <a:xfrm>
            <a:off x="7518399" y="1610502"/>
            <a:ext cx="4268133" cy="4442307"/>
          </a:xfrm>
        </p:spPr>
        <p:txBody>
          <a:bodyPr/>
          <a:lstStyle/>
          <a:p>
            <a:r>
              <a:rPr lang="en-US" sz="1600" dirty="0"/>
              <a:t>All school district types have gained real property value since 2017. Statewide, real property value increased 23.2%.</a:t>
            </a:r>
          </a:p>
          <a:p>
            <a:r>
              <a:rPr lang="en-US" sz="1600" dirty="0"/>
              <a:t>Values increased the fastest in suburban districts, at 25.3%. Small town and urban districts grew near the statewide average. </a:t>
            </a:r>
          </a:p>
          <a:p>
            <a:r>
              <a:rPr lang="en-US" sz="1600" dirty="0"/>
              <a:t>While rural district values grew more slowly due to decreases in agricultural real property value, rural residential property values grew by 31.7%, the fastest of all district types.</a:t>
            </a:r>
          </a:p>
          <a:p>
            <a:r>
              <a:rPr lang="en-US" sz="1600" dirty="0"/>
              <a:t>Statewide change in Class I property values by property type, 2017-2022:</a:t>
            </a:r>
          </a:p>
          <a:p>
            <a:pPr lvl="1"/>
            <a:r>
              <a:rPr lang="en-US" sz="1400" dirty="0"/>
              <a:t> 28.3% Residential</a:t>
            </a:r>
          </a:p>
          <a:p>
            <a:pPr lvl="1"/>
            <a:r>
              <a:rPr lang="en-US" sz="1400" dirty="0"/>
              <a:t>-6.4% Agricultural </a:t>
            </a:r>
            <a:endParaRPr lang="en-US" sz="1600" dirty="0"/>
          </a:p>
          <a:p>
            <a:r>
              <a:rPr lang="en-US" sz="1600" dirty="0"/>
              <a:t>County auditors reappraise real property values every six years and update values in the third year following each reappraisal. </a:t>
            </a:r>
          </a:p>
          <a:p>
            <a:endParaRPr lang="en-US" sz="1600" dirty="0"/>
          </a:p>
          <a:p>
            <a:endParaRPr lang="en-US" sz="1600" dirty="0"/>
          </a:p>
          <a:p>
            <a:pPr lvl="1"/>
            <a:endParaRPr lang="en-US" sz="1200" dirty="0"/>
          </a:p>
          <a:p>
            <a:pPr marL="0" indent="0">
              <a:buNone/>
            </a:pPr>
            <a:endParaRPr lang="en-US" dirty="0"/>
          </a:p>
        </p:txBody>
      </p:sp>
      <p:sp>
        <p:nvSpPr>
          <p:cNvPr id="5" name="TextBox 4"/>
          <p:cNvSpPr txBox="1"/>
          <p:nvPr/>
        </p:nvSpPr>
        <p:spPr>
          <a:xfrm>
            <a:off x="905162" y="5791200"/>
            <a:ext cx="2408382" cy="261610"/>
          </a:xfrm>
          <a:prstGeom prst="rect">
            <a:avLst/>
          </a:prstGeom>
          <a:noFill/>
        </p:spPr>
        <p:txBody>
          <a:bodyPr wrap="square" rtlCol="0">
            <a:spAutoFit/>
          </a:bodyPr>
          <a:lstStyle/>
          <a:p>
            <a:r>
              <a:rPr lang="en-US" sz="1100" dirty="0">
                <a:latin typeface="+mn-lt"/>
              </a:rPr>
              <a:t>Source: Ohio Department of Taxation</a:t>
            </a:r>
          </a:p>
        </p:txBody>
      </p:sp>
    </p:spTree>
    <p:extLst>
      <p:ext uri="{BB962C8B-B14F-4D97-AF65-F5344CB8AC3E}">
        <p14:creationId xmlns:p14="http://schemas.microsoft.com/office/powerpoint/2010/main" val="1141149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p&#10;&#10;Description automatically generated">
            <a:extLst>
              <a:ext uri="{FF2B5EF4-FFF2-40B4-BE49-F238E27FC236}">
                <a16:creationId xmlns:a16="http://schemas.microsoft.com/office/drawing/2014/main" id="{91759C2C-0F5C-48FE-0473-03E8AFC02AE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9777" t="6539" r="11657" b="5513"/>
          <a:stretch/>
        </p:blipFill>
        <p:spPr>
          <a:xfrm>
            <a:off x="1517248" y="1714196"/>
            <a:ext cx="4759374" cy="4317019"/>
          </a:xfrm>
          <a:prstGeom prst="rect">
            <a:avLst/>
          </a:prstGeom>
        </p:spPr>
      </p:pic>
      <p:sp>
        <p:nvSpPr>
          <p:cNvPr id="2" name="Title 1"/>
          <p:cNvSpPr>
            <a:spLocks noGrp="1"/>
          </p:cNvSpPr>
          <p:nvPr>
            <p:ph type="title"/>
          </p:nvPr>
        </p:nvSpPr>
        <p:spPr/>
        <p:txBody>
          <a:bodyPr/>
          <a:lstStyle/>
          <a:p>
            <a:r>
              <a:rPr lang="en-US" sz="3200" dirty="0"/>
              <a:t>Public utility tangible personal property values have grown rapidly in northern and southeastern regions</a:t>
            </a:r>
          </a:p>
        </p:txBody>
      </p:sp>
      <p:sp>
        <p:nvSpPr>
          <p:cNvPr id="11" name="Content Placeholder 10"/>
          <p:cNvSpPr>
            <a:spLocks noGrp="1"/>
          </p:cNvSpPr>
          <p:nvPr>
            <p:ph sz="half" idx="1"/>
          </p:nvPr>
        </p:nvSpPr>
        <p:spPr>
          <a:xfrm>
            <a:off x="6502400" y="1627095"/>
            <a:ext cx="5080000" cy="4530725"/>
          </a:xfrm>
        </p:spPr>
        <p:txBody>
          <a:bodyPr/>
          <a:lstStyle/>
          <a:p>
            <a:r>
              <a:rPr lang="en-US" sz="1400" dirty="0"/>
              <a:t>PUTPP values grew rapidly from 2017 to 2022, increasing 79.0% statewide.</a:t>
            </a:r>
          </a:p>
          <a:p>
            <a:r>
              <a:rPr lang="en-US" sz="1400" dirty="0"/>
              <a:t>This value grew fastest in school districts in northern and southeastern Ohio affected by the completion of the Rover Pipeline, which carries natural gas from shale production areas to markets in the U.S. and Canada.</a:t>
            </a:r>
          </a:p>
          <a:p>
            <a:pPr lvl="1"/>
            <a:r>
              <a:rPr lang="en-US" sz="1200" dirty="0"/>
              <a:t>Districts with the largest growth (shaded in darker blues in the adjacent map) are generally located along the pipeline’s path.</a:t>
            </a:r>
          </a:p>
          <a:p>
            <a:pPr lvl="1"/>
            <a:r>
              <a:rPr lang="en-US" sz="1200" dirty="0"/>
              <a:t>PUTPP values in these districts range from about seven to 39 times their 2017 values. PUTPP values in Mohawk Local Schools (Wyandot County) grew 600% from 2017 to 2022, while Buckeye Central Local School District (Crawford County) grew over 3,800%.</a:t>
            </a:r>
          </a:p>
          <a:p>
            <a:r>
              <a:rPr lang="en-US" sz="1400" dirty="0"/>
              <a:t>Ten districts lost PUTPP value since 2017 (shaded in red).</a:t>
            </a:r>
          </a:p>
          <a:p>
            <a:pPr lvl="1"/>
            <a:r>
              <a:rPr lang="en-US" sz="1200" dirty="0"/>
              <a:t>Many have coal-fired or nuclear power plants in their territory.</a:t>
            </a:r>
          </a:p>
          <a:p>
            <a:pPr lvl="1"/>
            <a:r>
              <a:rPr lang="en-US" sz="1200" dirty="0"/>
              <a:t>Examples: Manchester Local in Adams County (-66.4%), Felicity-Franklin Local in Clermont County (-36.7%), New Richmond Exempted Village in Clermont County (-26.2%), and Copley-Fairlawn City in Summit County (-25.6%).</a:t>
            </a:r>
          </a:p>
          <a:p>
            <a:r>
              <a:rPr lang="en-US" sz="1400" dirty="0"/>
              <a:t>Unlike existing real property, taxes on PUTPP value are not affected by tax reduction factors; taxes on this property grow at the same rate as property values grow.</a:t>
            </a:r>
            <a:endParaRPr lang="en-US" sz="1200" dirty="0"/>
          </a:p>
        </p:txBody>
      </p:sp>
      <p:sp>
        <p:nvSpPr>
          <p:cNvPr id="8" name="Text Box 234"/>
          <p:cNvSpPr txBox="1"/>
          <p:nvPr/>
        </p:nvSpPr>
        <p:spPr>
          <a:xfrm>
            <a:off x="1752599" y="1546329"/>
            <a:ext cx="3400059" cy="493528"/>
          </a:xfrm>
          <a:prstGeom prst="rect">
            <a:avLst/>
          </a:prstGeom>
          <a:noFill/>
          <a:ln>
            <a:noFill/>
          </a:ln>
        </p:spPr>
        <p:txBody>
          <a:bodyPr rot="0" spcFirstLastPara="0" vert="horz" wrap="square" lIns="0" tIns="0" rIns="0" bIns="0" numCol="1" spcCol="0" rtlCol="0" fromWordArt="0" anchor="t" anchorCtr="0" forceAA="0" compatLnSpc="1">
            <a:prstTxWarp prst="textNoShape">
              <a:avLst/>
            </a:prstTxWarp>
            <a:noAutofit/>
          </a:bodyPr>
          <a:lstStyle/>
          <a:p>
            <a:pPr marL="0" marR="0" indent="0" algn="ctr">
              <a:spcBef>
                <a:spcPts val="0"/>
              </a:spcBef>
              <a:spcAft>
                <a:spcPts val="0"/>
              </a:spcAft>
            </a:pPr>
            <a:r>
              <a:rPr lang="en-US" sz="1200" i="0" dirty="0">
                <a:effectLst/>
                <a:latin typeface="Calibri" panose="020F0502020204030204" pitchFamily="34" charset="0"/>
                <a:ea typeface="Palatino Linotype" panose="02040502050505030304" pitchFamily="18" charset="0"/>
                <a:cs typeface="Calibri" panose="020F0502020204030204" pitchFamily="34" charset="0"/>
              </a:rPr>
              <a:t>Public Utility Tangible Personal Property Value Growth by School District, TY 2017-TY 2022</a:t>
            </a:r>
            <a:endParaRPr lang="en-US" sz="1200" i="1" dirty="0">
              <a:effectLst/>
              <a:latin typeface="Calibri" panose="020F0502020204030204" pitchFamily="34" charset="0"/>
              <a:ea typeface="Palatino Linotype" panose="02040502050505030304" pitchFamily="18" charset="0"/>
              <a:cs typeface="Times New Roman" panose="02020603050405020304" pitchFamily="18" charset="0"/>
            </a:endParaRPr>
          </a:p>
        </p:txBody>
      </p:sp>
      <p:sp>
        <p:nvSpPr>
          <p:cNvPr id="9" name="TextBox 8"/>
          <p:cNvSpPr txBox="1"/>
          <p:nvPr/>
        </p:nvSpPr>
        <p:spPr>
          <a:xfrm>
            <a:off x="1062796" y="5769605"/>
            <a:ext cx="2389833" cy="261610"/>
          </a:xfrm>
          <a:prstGeom prst="rect">
            <a:avLst/>
          </a:prstGeom>
          <a:noFill/>
        </p:spPr>
        <p:txBody>
          <a:bodyPr wrap="square" rtlCol="0">
            <a:spAutoFit/>
          </a:bodyPr>
          <a:lstStyle/>
          <a:p>
            <a:r>
              <a:rPr lang="en-US" sz="1100" dirty="0">
                <a:latin typeface="+mn-lt"/>
              </a:rPr>
              <a:t>Source: Ohio Department of Taxation</a:t>
            </a:r>
          </a:p>
        </p:txBody>
      </p:sp>
    </p:spTree>
    <p:extLst>
      <p:ext uri="{BB962C8B-B14F-4D97-AF65-F5344CB8AC3E}">
        <p14:creationId xmlns:p14="http://schemas.microsoft.com/office/powerpoint/2010/main" val="3580807261"/>
      </p:ext>
    </p:extLst>
  </p:cSld>
  <p:clrMapOvr>
    <a:masterClrMapping/>
  </p:clrMapOvr>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potx" id="{ABE8DC34-85DB-4B5F-A7CC-9DF3C49791B1}" vid="{4C6E6946-AD51-4E2D-94F2-CFE20DE60ADE}"/>
    </a:ext>
  </a:extLst>
</a:theme>
</file>

<file path=docProps/app.xml><?xml version="1.0" encoding="utf-8"?>
<Properties xmlns="http://schemas.openxmlformats.org/officeDocument/2006/extended-properties" xmlns:vt="http://schemas.openxmlformats.org/officeDocument/2006/docPropsVTypes">
  <TotalTime>24305</TotalTime>
  <Words>596</Words>
  <Application>Microsoft Office PowerPoint</Application>
  <PresentationFormat>Widescreen</PresentationFormat>
  <Paragraphs>64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vt:lpstr>
      <vt:lpstr>Georgia</vt:lpstr>
      <vt:lpstr>Times New Roman</vt:lpstr>
      <vt:lpstr>Wingdings</vt:lpstr>
      <vt:lpstr>Layers</vt:lpstr>
      <vt:lpstr>School District Taxable Property Values</vt:lpstr>
      <vt:lpstr>Residential and agricultural property comprise the bulk of state total taxable value</vt:lpstr>
      <vt:lpstr>Suburban real property values have grown the fastest since 2017</vt:lpstr>
      <vt:lpstr>Public utility tangible personal property values have grown rapidly in northern and southeastern regions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in Aggregate Real Property Values Higher in non-Rural Districts</dc:title>
  <dc:creator>James Clark-Stewart</dc:creator>
  <cp:lastModifiedBy>Linda Bayer</cp:lastModifiedBy>
  <cp:revision>86</cp:revision>
  <dcterms:created xsi:type="dcterms:W3CDTF">2022-06-30T20:33:01Z</dcterms:created>
  <dcterms:modified xsi:type="dcterms:W3CDTF">2024-09-09T19:10:42Z</dcterms:modified>
</cp:coreProperties>
</file>