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58" r:id="rId3"/>
    <p:sldId id="259" r:id="rId4"/>
    <p:sldId id="26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7DAF686-FC99-F2A9-DD80-E76AB30F377B}" name="Brian Hoffmeister" initials="BH" userId="S::Brian.Hoffmeister@lsc.ohio.gov::cb38f3ec-d2db-4c81-abc0-b30d05954a38" providerId="AD"/>
  <p188:author id="{C1BDA5CD-797E-92CA-23EC-BB44C17AD89D}" name="Brian Hoffmeister" initials="BH" userId="S::Brian.Hoffmeister@lsc.ohio.gov::50f8fcc4-94d8-4f07-84eb-36ed57c7c8a2_5::1003200218169FBA"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Linda Bayer" initials="LB" lastIdx="1" clrIdx="0">
    <p:extLst>
      <p:ext uri="{19B8F6BF-5375-455C-9EA6-DF929625EA0E}">
        <p15:presenceInfo xmlns:p15="http://schemas.microsoft.com/office/powerpoint/2012/main" userId="S-1-5-21-842925246-562591055-725345543-26428" providerId="AD"/>
      </p:ext>
    </p:extLst>
  </p:cmAuthor>
  <p:cmAuthor id="2" name="Melaney Carter" initials="MAC" lastIdx="1" clrIdx="1">
    <p:extLst>
      <p:ext uri="{19B8F6BF-5375-455C-9EA6-DF929625EA0E}">
        <p15:presenceInfo xmlns:p15="http://schemas.microsoft.com/office/powerpoint/2012/main" userId="Melaney Cart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21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0" d="100"/>
          <a:sy n="110" d="100"/>
        </p:scale>
        <p:origin x="492" y="78"/>
      </p:cViewPr>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8/10/relationships/authors" Target="authors.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r>
              <a:rPr lang="en-US" sz="1600" dirty="0"/>
              <a:t>Statewide Composition</a:t>
            </a:r>
            <a:r>
              <a:rPr lang="en-US" sz="1600" baseline="0" dirty="0"/>
              <a:t> of Taxable Value, TY 2022</a:t>
            </a:r>
            <a:endParaRPr lang="en-US" sz="1600"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1585689105392768"/>
          <c:y val="9.6294522399836685E-2"/>
          <c:w val="0.69851173384836218"/>
          <c:h val="0.8131853069872923"/>
        </c:manualLayout>
      </c:layout>
      <c:doughnutChart>
        <c:varyColors val="1"/>
        <c:ser>
          <c:idx val="0"/>
          <c:order val="0"/>
          <c:tx>
            <c:strRef>
              <c:f>Sheet1!$B$1</c:f>
              <c:strCache>
                <c:ptCount val="1"/>
                <c:pt idx="0">
                  <c:v>TY20 Compisition</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48A-4ACC-8A82-D6781CCC0CE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848A-4ACC-8A82-D6781CCC0CEC}"/>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848A-4ACC-8A82-D6781CCC0CEC}"/>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848A-4ACC-8A82-D6781CCC0CEC}"/>
              </c:ext>
            </c:extLst>
          </c:dPt>
          <c:dLbls>
            <c:dLbl>
              <c:idx val="1"/>
              <c:layout>
                <c:manualLayout>
                  <c:x val="-0.01"/>
                  <c:y val="2.2424667133847231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848A-4ACC-8A82-D6781CCC0CEC}"/>
                </c:ext>
              </c:extLst>
            </c:dLbl>
            <c:dLbl>
              <c:idx val="2"/>
              <c:layout>
                <c:manualLayout>
                  <c:x val="5.0000000000000001E-3"/>
                  <c:y val="1.1212333566923615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848A-4ACC-8A82-D6781CCC0CEC}"/>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0"/>
            <c:showCatName val="1"/>
            <c:showSerName val="0"/>
            <c:showPercent val="1"/>
            <c:showBubbleSize val="0"/>
            <c:showLeaderLines val="0"/>
            <c:extLst>
              <c:ext xmlns:c15="http://schemas.microsoft.com/office/drawing/2012/chart" uri="{CE6537A1-D6FC-4f65-9D91-7224C49458BB}"/>
            </c:extLst>
          </c:dLbls>
          <c:cat>
            <c:strRef>
              <c:f>Sheet1!$A$2:$A$4</c:f>
              <c:strCache>
                <c:ptCount val="3"/>
                <c:pt idx="0">
                  <c:v>Class I Real Property</c:v>
                </c:pt>
                <c:pt idx="1">
                  <c:v>Class II Real Property</c:v>
                </c:pt>
                <c:pt idx="2">
                  <c:v>Public Utility TPP</c:v>
                </c:pt>
              </c:strCache>
            </c:strRef>
          </c:cat>
          <c:val>
            <c:numRef>
              <c:f>Sheet1!$B$2:$B$4</c:f>
              <c:numCache>
                <c:formatCode>0.0%</c:formatCode>
                <c:ptCount val="3"/>
                <c:pt idx="0">
                  <c:v>0.7253637313316833</c:v>
                </c:pt>
                <c:pt idx="1">
                  <c:v>0.18660667791429358</c:v>
                </c:pt>
                <c:pt idx="2">
                  <c:v>8.8029590754023168E-2</c:v>
                </c:pt>
              </c:numCache>
            </c:numRef>
          </c:val>
          <c:extLst>
            <c:ext xmlns:c16="http://schemas.microsoft.com/office/drawing/2014/chart" uri="{C3380CC4-5D6E-409C-BE32-E72D297353CC}">
              <c16:uniqueId val="{00000008-848A-4ACC-8A82-D6781CCC0CEC}"/>
            </c:ext>
          </c:extLst>
        </c:ser>
        <c:dLbls>
          <c:showLegendKey val="0"/>
          <c:showVal val="0"/>
          <c:showCatName val="0"/>
          <c:showSerName val="0"/>
          <c:showPercent val="0"/>
          <c:showBubbleSize val="0"/>
          <c:showLeaderLines val="0"/>
        </c:dLbls>
        <c:firstSliceAng val="142"/>
        <c:holeSize val="50"/>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solidFill>
                <a:latin typeface="+mn-lt"/>
                <a:ea typeface="+mn-ea"/>
                <a:cs typeface="+mn-cs"/>
              </a:defRPr>
            </a:pPr>
            <a:r>
              <a:rPr lang="en-US" sz="1200" dirty="0">
                <a:solidFill>
                  <a:schemeClr val="tx1"/>
                </a:solidFill>
              </a:rPr>
              <a:t>Percent Change in Real Property Value by District Type and</a:t>
            </a:r>
            <a:r>
              <a:rPr lang="en-US" sz="1200" baseline="0" dirty="0">
                <a:solidFill>
                  <a:schemeClr val="tx1"/>
                </a:solidFill>
              </a:rPr>
              <a:t> Class</a:t>
            </a:r>
            <a:r>
              <a:rPr lang="en-US" sz="1200" dirty="0">
                <a:solidFill>
                  <a:schemeClr val="tx1"/>
                </a:solidFill>
              </a:rPr>
              <a:t>,</a:t>
            </a:r>
            <a:r>
              <a:rPr lang="en-US" sz="1200" baseline="0" dirty="0">
                <a:solidFill>
                  <a:schemeClr val="tx1"/>
                </a:solidFill>
              </a:rPr>
              <a:t> 2017 to 2022</a:t>
            </a:r>
            <a:endParaRPr lang="en-US" sz="1200" dirty="0">
              <a:solidFill>
                <a:schemeClr val="tx1"/>
              </a:solidFill>
            </a:endParaRPr>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7.0904636920384956E-2"/>
          <c:y val="0.1007849737072985"/>
          <c:w val="0.90872499270924467"/>
          <c:h val="0.75017309591732007"/>
        </c:manualLayout>
      </c:layout>
      <c:barChart>
        <c:barDir val="col"/>
        <c:grouping val="clustered"/>
        <c:varyColors val="0"/>
        <c:ser>
          <c:idx val="0"/>
          <c:order val="0"/>
          <c:tx>
            <c:strRef>
              <c:f>Sheet1!$B$1</c:f>
              <c:strCache>
                <c:ptCount val="1"/>
                <c:pt idx="0">
                  <c:v>Class I</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Rural</c:v>
                </c:pt>
                <c:pt idx="1">
                  <c:v>Small Town</c:v>
                </c:pt>
                <c:pt idx="2">
                  <c:v>Suburban</c:v>
                </c:pt>
                <c:pt idx="3">
                  <c:v>Urban</c:v>
                </c:pt>
                <c:pt idx="4">
                  <c:v>State</c:v>
                </c:pt>
              </c:strCache>
            </c:strRef>
          </c:cat>
          <c:val>
            <c:numRef>
              <c:f>Sheet1!$B$2:$B$6</c:f>
              <c:numCache>
                <c:formatCode>0.0%</c:formatCode>
                <c:ptCount val="5"/>
                <c:pt idx="0">
                  <c:v>0.17817874624972863</c:v>
                </c:pt>
                <c:pt idx="1">
                  <c:v>0.25174344757033662</c:v>
                </c:pt>
                <c:pt idx="2">
                  <c:v>0.2727594389802821</c:v>
                </c:pt>
                <c:pt idx="3">
                  <c:v>0.25554809583908522</c:v>
                </c:pt>
                <c:pt idx="4">
                  <c:v>0.250697405096167</c:v>
                </c:pt>
              </c:numCache>
            </c:numRef>
          </c:val>
          <c:extLst>
            <c:ext xmlns:c16="http://schemas.microsoft.com/office/drawing/2014/chart" uri="{C3380CC4-5D6E-409C-BE32-E72D297353CC}">
              <c16:uniqueId val="{00000000-9A84-44A3-B96B-E19B549D4D0F}"/>
            </c:ext>
          </c:extLst>
        </c:ser>
        <c:ser>
          <c:idx val="1"/>
          <c:order val="1"/>
          <c:tx>
            <c:strRef>
              <c:f>Sheet1!$C$1</c:f>
              <c:strCache>
                <c:ptCount val="1"/>
                <c:pt idx="0">
                  <c:v>Class II</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Rural</c:v>
                </c:pt>
                <c:pt idx="1">
                  <c:v>Small Town</c:v>
                </c:pt>
                <c:pt idx="2">
                  <c:v>Suburban</c:v>
                </c:pt>
                <c:pt idx="3">
                  <c:v>Urban</c:v>
                </c:pt>
                <c:pt idx="4">
                  <c:v>State</c:v>
                </c:pt>
              </c:strCache>
            </c:strRef>
          </c:cat>
          <c:val>
            <c:numRef>
              <c:f>Sheet1!$C$2:$C$6</c:f>
              <c:numCache>
                <c:formatCode>0.0%</c:formatCode>
                <c:ptCount val="5"/>
                <c:pt idx="0">
                  <c:v>0.15222331127253752</c:v>
                </c:pt>
                <c:pt idx="1">
                  <c:v>0.16589413600242087</c:v>
                </c:pt>
                <c:pt idx="2">
                  <c:v>0.17315968711291996</c:v>
                </c:pt>
                <c:pt idx="3">
                  <c:v>0.15069008983593069</c:v>
                </c:pt>
                <c:pt idx="4">
                  <c:v>0.1629424942172939</c:v>
                </c:pt>
              </c:numCache>
            </c:numRef>
          </c:val>
          <c:extLst>
            <c:ext xmlns:c16="http://schemas.microsoft.com/office/drawing/2014/chart" uri="{C3380CC4-5D6E-409C-BE32-E72D297353CC}">
              <c16:uniqueId val="{00000001-9A84-44A3-B96B-E19B549D4D0F}"/>
            </c:ext>
          </c:extLst>
        </c:ser>
        <c:ser>
          <c:idx val="2"/>
          <c:order val="2"/>
          <c:tx>
            <c:strRef>
              <c:f>Sheet1!$D$1</c:f>
              <c:strCache>
                <c:ptCount val="1"/>
                <c:pt idx="0">
                  <c:v>Total Real Property</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Rural</c:v>
                </c:pt>
                <c:pt idx="1">
                  <c:v>Small Town</c:v>
                </c:pt>
                <c:pt idx="2">
                  <c:v>Suburban</c:v>
                </c:pt>
                <c:pt idx="3">
                  <c:v>Urban</c:v>
                </c:pt>
                <c:pt idx="4">
                  <c:v>State</c:v>
                </c:pt>
              </c:strCache>
            </c:strRef>
          </c:cat>
          <c:val>
            <c:numRef>
              <c:f>Sheet1!$D$2:$D$6</c:f>
              <c:numCache>
                <c:formatCode>0.0%</c:formatCode>
                <c:ptCount val="5"/>
                <c:pt idx="0">
                  <c:v>0.1750489905979673</c:v>
                </c:pt>
                <c:pt idx="1">
                  <c:v>0.23538530182561646</c:v>
                </c:pt>
                <c:pt idx="2">
                  <c:v>0.25281332450824157</c:v>
                </c:pt>
                <c:pt idx="3">
                  <c:v>0.21913098704362333</c:v>
                </c:pt>
                <c:pt idx="4">
                  <c:v>0.23167973023474997</c:v>
                </c:pt>
              </c:numCache>
            </c:numRef>
          </c:val>
          <c:extLst>
            <c:ext xmlns:c16="http://schemas.microsoft.com/office/drawing/2014/chart" uri="{C3380CC4-5D6E-409C-BE32-E72D297353CC}">
              <c16:uniqueId val="{00000002-9A84-44A3-B96B-E19B549D4D0F}"/>
            </c:ext>
          </c:extLst>
        </c:ser>
        <c:dLbls>
          <c:showLegendKey val="0"/>
          <c:showVal val="0"/>
          <c:showCatName val="0"/>
          <c:showSerName val="0"/>
          <c:showPercent val="0"/>
          <c:showBubbleSize val="0"/>
        </c:dLbls>
        <c:gapWidth val="225"/>
        <c:overlap val="-40"/>
        <c:axId val="463496776"/>
        <c:axId val="463494152"/>
      </c:barChart>
      <c:catAx>
        <c:axId val="463496776"/>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463494152"/>
        <c:crosses val="autoZero"/>
        <c:auto val="1"/>
        <c:lblAlgn val="ctr"/>
        <c:lblOffset val="100"/>
        <c:noMultiLvlLbl val="0"/>
      </c:catAx>
      <c:valAx>
        <c:axId val="46349415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4634967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0.34925</cdr:x>
      <cdr:y>0.4518</cdr:y>
    </cdr:from>
    <cdr:to>
      <cdr:x>0.66925</cdr:x>
      <cdr:y>0.58179</cdr:y>
    </cdr:to>
    <cdr:sp macro="" textlink="">
      <cdr:nvSpPr>
        <cdr:cNvPr id="2" name="TextBox 1"/>
        <cdr:cNvSpPr txBox="1"/>
      </cdr:nvSpPr>
      <cdr:spPr>
        <a:xfrm xmlns:a="http://schemas.openxmlformats.org/drawingml/2006/main">
          <a:off x="1842126" y="2046986"/>
          <a:ext cx="1687849" cy="58894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200" dirty="0">
              <a:solidFill>
                <a:schemeClr val="tx1"/>
              </a:solidFill>
            </a:rPr>
            <a:t>Total: </a:t>
          </a:r>
          <a:br>
            <a:rPr lang="en-US" sz="1200" dirty="0">
              <a:solidFill>
                <a:schemeClr val="tx1"/>
              </a:solidFill>
            </a:rPr>
          </a:br>
          <a:r>
            <a:rPr lang="en-US" sz="1200" dirty="0">
              <a:solidFill>
                <a:schemeClr val="tx1"/>
              </a:solidFill>
            </a:rPr>
            <a:t>$334.00 Billion</a:t>
          </a:r>
          <a:endParaRPr lang="en-US" sz="1200" dirty="0">
            <a:solidFill>
              <a:schemeClr val="bg1"/>
            </a:solidFill>
          </a:endParaRPr>
        </a:p>
      </cdr:txBody>
    </cdr:sp>
  </cdr:relSizeAnchor>
</c:userShap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 Id="rId5" Type="http://schemas.openxmlformats.org/officeDocument/2006/relationships/hyperlink" Target="https://www.lsc.ohio.gov/" TargetMode="External"/><Relationship Id="rId4" Type="http://schemas.microsoft.com/office/2007/relationships/hdphoto" Target="../media/hdphoto1.wdp"/></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263184" name="Group 16"/>
          <p:cNvGrpSpPr>
            <a:grpSpLocks/>
          </p:cNvGrpSpPr>
          <p:nvPr/>
        </p:nvGrpSpPr>
        <p:grpSpPr bwMode="auto">
          <a:xfrm>
            <a:off x="0" y="0"/>
            <a:ext cx="11684000" cy="5943601"/>
            <a:chOff x="0" y="0"/>
            <a:chExt cx="5520" cy="3744"/>
          </a:xfrm>
        </p:grpSpPr>
        <p:sp>
          <p:nvSpPr>
            <p:cNvPr id="263170" name="Rectangle 2"/>
            <p:cNvSpPr>
              <a:spLocks noChangeArrowheads="1"/>
            </p:cNvSpPr>
            <p:nvPr/>
          </p:nvSpPr>
          <p:spPr bwMode="auto">
            <a:xfrm>
              <a:off x="0" y="0"/>
              <a:ext cx="864" cy="3072"/>
            </a:xfrm>
            <a:prstGeom prst="rect">
              <a:avLst/>
            </a:prstGeom>
            <a:solidFill>
              <a:schemeClr val="accent1"/>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grpSp>
          <p:nvGrpSpPr>
            <p:cNvPr id="263182" name="Group 14"/>
            <p:cNvGrpSpPr>
              <a:grpSpLocks/>
            </p:cNvGrpSpPr>
            <p:nvPr userDrawn="1"/>
          </p:nvGrpSpPr>
          <p:grpSpPr bwMode="auto">
            <a:xfrm>
              <a:off x="0" y="2208"/>
              <a:ext cx="5520" cy="1536"/>
              <a:chOff x="0" y="2208"/>
              <a:chExt cx="5520" cy="1536"/>
            </a:xfrm>
          </p:grpSpPr>
          <p:sp>
            <p:nvSpPr>
              <p:cNvPr id="263171" name="Rectangle 3"/>
              <p:cNvSpPr>
                <a:spLocks noChangeArrowheads="1"/>
              </p:cNvSpPr>
              <p:nvPr/>
            </p:nvSpPr>
            <p:spPr bwMode="ltGray">
              <a:xfrm>
                <a:off x="624" y="2208"/>
                <a:ext cx="4896" cy="1536"/>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72" name="Rectangle 4"/>
              <p:cNvSpPr>
                <a:spLocks noChangeArrowheads="1"/>
              </p:cNvSpPr>
              <p:nvPr/>
            </p:nvSpPr>
            <p:spPr bwMode="white">
              <a:xfrm>
                <a:off x="654" y="2352"/>
                <a:ext cx="4818" cy="134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78" name="Line 10"/>
              <p:cNvSpPr>
                <a:spLocks noChangeShapeType="1"/>
              </p:cNvSpPr>
              <p:nvPr/>
            </p:nvSpPr>
            <p:spPr bwMode="auto">
              <a:xfrm>
                <a:off x="0" y="3072"/>
                <a:ext cx="624" cy="0"/>
              </a:xfrm>
              <a:prstGeom prst="line">
                <a:avLst/>
              </a:prstGeom>
              <a:noFill/>
              <a:ln w="508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nvGrpSpPr>
            <p:cNvPr id="263183" name="Group 15"/>
            <p:cNvGrpSpPr>
              <a:grpSpLocks/>
            </p:cNvGrpSpPr>
            <p:nvPr userDrawn="1"/>
          </p:nvGrpSpPr>
          <p:grpSpPr bwMode="auto">
            <a:xfrm>
              <a:off x="400" y="360"/>
              <a:ext cx="5088" cy="192"/>
              <a:chOff x="400" y="360"/>
              <a:chExt cx="5088" cy="192"/>
            </a:xfrm>
          </p:grpSpPr>
          <p:sp>
            <p:nvSpPr>
              <p:cNvPr id="263179" name="Rectangle 11"/>
              <p:cNvSpPr>
                <a:spLocks noChangeArrowheads="1"/>
              </p:cNvSpPr>
              <p:nvPr/>
            </p:nvSpPr>
            <p:spPr bwMode="auto">
              <a:xfrm>
                <a:off x="3936" y="360"/>
                <a:ext cx="1536" cy="192"/>
              </a:xfrm>
              <a:prstGeom prst="rect">
                <a:avLst/>
              </a:prstGeom>
              <a:solidFill>
                <a:srgbClr val="C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80" name="Line 12"/>
              <p:cNvSpPr>
                <a:spLocks noChangeShapeType="1"/>
              </p:cNvSpPr>
              <p:nvPr/>
            </p:nvSpPr>
            <p:spPr bwMode="auto">
              <a:xfrm>
                <a:off x="400" y="432"/>
                <a:ext cx="5088" cy="0"/>
              </a:xfrm>
              <a:prstGeom prst="line">
                <a:avLst/>
              </a:prstGeom>
              <a:noFill/>
              <a:ln w="444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sp>
        <p:nvSpPr>
          <p:cNvPr id="263173" name="Rectangle 5"/>
          <p:cNvSpPr>
            <a:spLocks noGrp="1" noChangeArrowheads="1"/>
          </p:cNvSpPr>
          <p:nvPr>
            <p:ph type="ctrTitle" hasCustomPrompt="1"/>
          </p:nvPr>
        </p:nvSpPr>
        <p:spPr>
          <a:xfrm>
            <a:off x="1828800" y="1066800"/>
            <a:ext cx="9753600" cy="2209800"/>
          </a:xfrm>
        </p:spPr>
        <p:txBody>
          <a:bodyPr/>
          <a:lstStyle>
            <a:lvl1pPr algn="ctr">
              <a:defRPr sz="4000"/>
            </a:lvl1pPr>
          </a:lstStyle>
          <a:p>
            <a:pPr lvl="0"/>
            <a:r>
              <a:rPr lang="en-US" altLang="en-US" noProof="0" dirty="0"/>
              <a:t>Section heading</a:t>
            </a:r>
          </a:p>
        </p:txBody>
      </p:sp>
      <p:sp>
        <p:nvSpPr>
          <p:cNvPr id="6" name="TextBox 5"/>
          <p:cNvSpPr txBox="1"/>
          <p:nvPr userDrawn="1"/>
        </p:nvSpPr>
        <p:spPr>
          <a:xfrm>
            <a:off x="7162802" y="6583680"/>
            <a:ext cx="184731" cy="369332"/>
          </a:xfrm>
          <a:prstGeom prst="rect">
            <a:avLst/>
          </a:prstGeom>
          <a:noFill/>
        </p:spPr>
        <p:txBody>
          <a:bodyPr wrap="none" rtlCol="0">
            <a:spAutoFit/>
          </a:bodyPr>
          <a:lstStyle/>
          <a:p>
            <a:endParaRPr lang="en-US" dirty="0"/>
          </a:p>
        </p:txBody>
      </p:sp>
      <p:pic>
        <p:nvPicPr>
          <p:cNvPr id="17" name="Picture 16"/>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0" y="5872163"/>
            <a:ext cx="12192000" cy="985837"/>
          </a:xfrm>
          <a:prstGeom prst="rect">
            <a:avLst/>
          </a:prstGeom>
        </p:spPr>
      </p:pic>
      <p:sp>
        <p:nvSpPr>
          <p:cNvPr id="18" name="Rectangle 7"/>
          <p:cNvSpPr txBox="1">
            <a:spLocks noChangeArrowheads="1"/>
          </p:cNvSpPr>
          <p:nvPr userDrawn="1"/>
        </p:nvSpPr>
        <p:spPr bwMode="auto">
          <a:xfrm>
            <a:off x="0" y="6339840"/>
            <a:ext cx="1676400"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r>
              <a:rPr lang="en-US" altLang="en-US" sz="1050" dirty="0"/>
              <a:t>Legislative Budget </a:t>
            </a:r>
            <a:r>
              <a:rPr lang="en-US" altLang="en-US" sz="1100" dirty="0"/>
              <a:t>Office</a:t>
            </a:r>
          </a:p>
        </p:txBody>
      </p:sp>
      <p:pic>
        <p:nvPicPr>
          <p:cNvPr id="5" name="Picture 4"/>
          <p:cNvPicPr>
            <a:picLocks/>
          </p:cNvPicPr>
          <p:nvPr userDrawn="1"/>
        </p:nvPicPr>
        <p:blipFill>
          <a:blip r:embed="rId3" cstate="print">
            <a:duotone>
              <a:schemeClr val="accent1">
                <a:shade val="45000"/>
                <a:satMod val="135000"/>
              </a:schemeClr>
              <a:prstClr val="white"/>
            </a:duotone>
            <a:extLst>
              <a:ext uri="{BEBA8EAE-BF5A-486C-A8C5-ECC9F3942E4B}">
                <a14:imgProps xmlns:a14="http://schemas.microsoft.com/office/drawing/2010/main">
                  <a14:imgLayer r:embed="rId4">
                    <a14:imgEffect>
                      <a14:saturation sat="33000"/>
                    </a14:imgEffect>
                  </a14:imgLayer>
                </a14:imgProps>
              </a:ext>
              <a:ext uri="{28A0092B-C50C-407E-A947-70E740481C1C}">
                <a14:useLocalDpi xmlns:a14="http://schemas.microsoft.com/office/drawing/2010/main" val="0"/>
              </a:ext>
            </a:extLst>
          </a:blip>
          <a:stretch>
            <a:fillRect/>
          </a:stretch>
        </p:blipFill>
        <p:spPr>
          <a:xfrm>
            <a:off x="5748528" y="5916168"/>
            <a:ext cx="694944" cy="694944"/>
          </a:xfrm>
          <a:prstGeom prst="rect">
            <a:avLst/>
          </a:prstGeom>
        </p:spPr>
      </p:pic>
      <p:cxnSp>
        <p:nvCxnSpPr>
          <p:cNvPr id="8" name="Straight Connector 7"/>
          <p:cNvCxnSpPr/>
          <p:nvPr userDrawn="1"/>
        </p:nvCxnSpPr>
        <p:spPr>
          <a:xfrm>
            <a:off x="20320" y="6629400"/>
            <a:ext cx="3048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a:xfrm>
            <a:off x="9144000" y="6628660"/>
            <a:ext cx="3048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26" name="Rectangle 7">
            <a:hlinkClick r:id="rId5"/>
          </p:cNvPr>
          <p:cNvSpPr txBox="1">
            <a:spLocks noChangeArrowheads="1"/>
          </p:cNvSpPr>
          <p:nvPr userDrawn="1"/>
        </p:nvSpPr>
        <p:spPr bwMode="auto">
          <a:xfrm>
            <a:off x="5638800" y="6583680"/>
            <a:ext cx="914400" cy="2420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b"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altLang="en-US" sz="1100" u="sng" dirty="0"/>
              <a:t>lsc.ohio.gov</a:t>
            </a:r>
          </a:p>
        </p:txBody>
      </p:sp>
    </p:spTree>
    <p:extLst>
      <p:ext uri="{BB962C8B-B14F-4D97-AF65-F5344CB8AC3E}">
        <p14:creationId xmlns:p14="http://schemas.microsoft.com/office/powerpoint/2010/main" val="3885016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sz="3600" dirty="0">
                <a:solidFill>
                  <a:schemeClr val="tx2"/>
                </a:solidFill>
                <a:latin typeface="+mj-lt"/>
                <a:ea typeface="+mj-ea"/>
                <a:cs typeface="+mj-cs"/>
              </a:defRPr>
            </a:lvl1pPr>
          </a:lstStyle>
          <a:p>
            <a:pPr lvl="0" algn="l" rtl="0" eaLnBrk="1" fontAlgn="base" hangingPunct="1">
              <a:spcBef>
                <a:spcPct val="0"/>
              </a:spcBef>
              <a:spcAft>
                <a:spcPct val="0"/>
              </a:spcAft>
            </a:pPr>
            <a:r>
              <a:rPr lang="en-US"/>
              <a:t>Click to edit Master title style</a:t>
            </a:r>
            <a:endParaRPr lang="en-US" dirty="0"/>
          </a:p>
        </p:txBody>
      </p:sp>
      <p:sp>
        <p:nvSpPr>
          <p:cNvPr id="3" name="Content Placeholder 2"/>
          <p:cNvSpPr>
            <a:spLocks noGrp="1"/>
          </p:cNvSpPr>
          <p:nvPr>
            <p:ph idx="1" hasCustomPrompt="1"/>
          </p:nvPr>
        </p:nvSpPr>
        <p:spPr/>
        <p:txBody>
          <a:bodyPr/>
          <a:lstStyle>
            <a:lvl1pPr marL="341313" indent="-341313">
              <a:defRPr/>
            </a:lvl1pPr>
            <a:lvl2pPr marL="631825" indent="-288925">
              <a:defRPr/>
            </a:lvl2pPr>
            <a:lvl3pPr marL="914400" indent="-228600">
              <a:defRPr/>
            </a:lvl3pPr>
            <a:lvl4pPr marL="1255713" indent="-227013">
              <a:defRPr/>
            </a:lvl4pPr>
            <a:lvl5pPr marL="1598613" indent="-227013">
              <a:defRPr sz="1800"/>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4" name="Picture 3"/>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304800" y="8305800"/>
            <a:ext cx="12192000" cy="914400"/>
          </a:xfrm>
          <a:prstGeom prst="rect">
            <a:avLst/>
          </a:prstGeom>
        </p:spPr>
      </p:pic>
    </p:spTree>
    <p:extLst>
      <p:ext uri="{BB962C8B-B14F-4D97-AF65-F5344CB8AC3E}">
        <p14:creationId xmlns:p14="http://schemas.microsoft.com/office/powerpoint/2010/main" val="3121774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unequal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lang="en-US" sz="3600" dirty="0">
                <a:solidFill>
                  <a:schemeClr val="tx2"/>
                </a:solidFill>
                <a:latin typeface="+mj-lt"/>
                <a:ea typeface="+mj-ea"/>
                <a:cs typeface="+mj-cs"/>
              </a:defRPr>
            </a:lvl1pPr>
          </a:lstStyle>
          <a:p>
            <a:pPr lvl="0" algn="l" rtl="0" eaLnBrk="1" fontAlgn="base" hangingPunct="1">
              <a:spcBef>
                <a:spcPct val="0"/>
              </a:spcBef>
              <a:spcAft>
                <a:spcPct val="0"/>
              </a:spcAft>
            </a:pPr>
            <a:r>
              <a:rPr lang="en-US" dirty="0"/>
              <a:t>Two unequal columns</a:t>
            </a:r>
          </a:p>
        </p:txBody>
      </p:sp>
      <p:sp>
        <p:nvSpPr>
          <p:cNvPr id="3" name="Content Placeholder 2"/>
          <p:cNvSpPr>
            <a:spLocks noGrp="1"/>
          </p:cNvSpPr>
          <p:nvPr>
            <p:ph idx="1" hasCustomPrompt="1"/>
          </p:nvPr>
        </p:nvSpPr>
        <p:spPr>
          <a:xfrm>
            <a:off x="1219200" y="1600203"/>
            <a:ext cx="6858000" cy="4530725"/>
          </a:xfrm>
        </p:spPr>
        <p:txBody>
          <a:bodyPr/>
          <a:lstStyle>
            <a:lvl1pPr marL="341313" indent="-341313">
              <a:defRPr sz="2800"/>
            </a:lvl1pPr>
            <a:lvl2pPr marL="631825" indent="-288925">
              <a:defRPr sz="2400"/>
            </a:lvl2pPr>
            <a:lvl3pPr marL="914400" indent="-228600">
              <a:defRPr sz="2200"/>
            </a:lvl3pPr>
            <a:lvl4pPr marL="1255713" indent="-227013">
              <a:defRPr sz="2000"/>
            </a:lvl4pPr>
            <a:lvl5pPr marL="1598613" indent="-227013">
              <a:defRPr sz="1800"/>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4" name="Picture 3"/>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304800" y="8305800"/>
            <a:ext cx="12192000" cy="914400"/>
          </a:xfrm>
          <a:prstGeom prst="rect">
            <a:avLst/>
          </a:prstGeom>
        </p:spPr>
      </p:pic>
      <p:sp>
        <p:nvSpPr>
          <p:cNvPr id="12" name="Content Placeholder 11"/>
          <p:cNvSpPr>
            <a:spLocks noGrp="1"/>
          </p:cNvSpPr>
          <p:nvPr>
            <p:ph sz="quarter" idx="10" hasCustomPrompt="1"/>
          </p:nvPr>
        </p:nvSpPr>
        <p:spPr>
          <a:xfrm>
            <a:off x="8153400" y="1610503"/>
            <a:ext cx="3429000" cy="4535424"/>
          </a:xfrm>
        </p:spPr>
        <p:txBody>
          <a:bodyPr/>
          <a:lstStyle>
            <a:lvl1pPr>
              <a:defRPr sz="2800"/>
            </a:lvl1pPr>
            <a:lvl2pPr>
              <a:defRPr sz="2400"/>
            </a:lvl2pPr>
            <a:lvl3pPr>
              <a:defRPr sz="2200"/>
            </a:lvl3pPr>
            <a:lvl4pPr>
              <a:defRPr sz="2000"/>
            </a:lvl4pPr>
            <a:lvl5pPr>
              <a:defRPr sz="1800"/>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35020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equal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a:t>Two equal columns</a:t>
            </a:r>
          </a:p>
        </p:txBody>
      </p:sp>
      <p:sp>
        <p:nvSpPr>
          <p:cNvPr id="3" name="Content Placeholder 2"/>
          <p:cNvSpPr>
            <a:spLocks noGrp="1"/>
          </p:cNvSpPr>
          <p:nvPr>
            <p:ph sz="half" idx="1" hasCustomPrompt="1"/>
          </p:nvPr>
        </p:nvSpPr>
        <p:spPr>
          <a:xfrm>
            <a:off x="12192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5024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7621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s/thre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a:t>Two equal columns/three content boxes</a:t>
            </a:r>
          </a:p>
        </p:txBody>
      </p:sp>
      <p:sp>
        <p:nvSpPr>
          <p:cNvPr id="3" name="Content Placeholder 2"/>
          <p:cNvSpPr>
            <a:spLocks noGrp="1"/>
          </p:cNvSpPr>
          <p:nvPr>
            <p:ph sz="half" idx="1" hasCustomPrompt="1"/>
          </p:nvPr>
        </p:nvSpPr>
        <p:spPr>
          <a:xfrm>
            <a:off x="12192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502400" y="1600203"/>
            <a:ext cx="5080000" cy="2209797"/>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3" hasCustomPrompt="1"/>
          </p:nvPr>
        </p:nvSpPr>
        <p:spPr>
          <a:xfrm>
            <a:off x="6502400" y="3927472"/>
            <a:ext cx="5080000" cy="2203456"/>
          </a:xfrm>
        </p:spPr>
        <p:txBody>
          <a:bodyPr/>
          <a:lstStyle>
            <a:lvl1pPr marL="341313" indent="-341313">
              <a:defRPr lang="en-US" sz="2800" dirty="0" smtClean="0">
                <a:solidFill>
                  <a:schemeClr val="tx1"/>
                </a:solidFill>
                <a:latin typeface="+mn-lt"/>
                <a:ea typeface="+mn-ea"/>
                <a:cs typeface="+mn-cs"/>
              </a:defRPr>
            </a:lvl1pPr>
            <a:lvl2pPr marL="573088" indent="-230188">
              <a:defRPr lang="en-US" sz="2400" dirty="0" smtClean="0">
                <a:solidFill>
                  <a:schemeClr val="tx1"/>
                </a:solidFill>
                <a:latin typeface="+mn-lt"/>
              </a:defRPr>
            </a:lvl2pPr>
            <a:lvl3pPr marL="914400" indent="-228600">
              <a:defRPr lang="en-US" sz="2200" dirty="0" smtClean="0">
                <a:solidFill>
                  <a:schemeClr val="tx1"/>
                </a:solidFill>
                <a:latin typeface="+mn-lt"/>
              </a:defRPr>
            </a:lvl3pPr>
            <a:lvl4pPr marL="1255713" indent="-227013">
              <a:defRPr lang="en-US" sz="2000" dirty="0" smtClean="0">
                <a:solidFill>
                  <a:schemeClr val="tx1"/>
                </a:solidFill>
                <a:latin typeface="+mn-lt"/>
              </a:defRPr>
            </a:lvl4pPr>
            <a:lvl5pPr marL="1543050" indent="-171450">
              <a:defRPr lang="en-US" sz="1800" dirty="0">
                <a:solidFill>
                  <a:schemeClr val="tx1"/>
                </a:solidFill>
                <a:latin typeface="+mn-lt"/>
              </a:defRPr>
            </a:lvl5pPr>
          </a:lstStyle>
          <a:p>
            <a:pPr marL="341313" lvl="0" indent="-341313" algn="l" rtl="0" eaLnBrk="1" fontAlgn="base" hangingPunct="1">
              <a:spcBef>
                <a:spcPct val="20000"/>
              </a:spcBef>
              <a:spcAft>
                <a:spcPct val="0"/>
              </a:spcAft>
              <a:buClr>
                <a:schemeClr val="folHlink"/>
              </a:buClr>
              <a:buSzPct val="90000"/>
              <a:buFont typeface="Wingdings" pitchFamily="2" charset="2"/>
              <a:buChar char="n"/>
            </a:pPr>
            <a:r>
              <a:rPr lang="en-US" dirty="0"/>
              <a:t>First level</a:t>
            </a:r>
          </a:p>
          <a:p>
            <a:pPr marL="573088" lvl="1" indent="-230188" algn="l" rtl="0" eaLnBrk="1" fontAlgn="base" hangingPunct="1">
              <a:spcBef>
                <a:spcPct val="20000"/>
              </a:spcBef>
              <a:spcAft>
                <a:spcPct val="0"/>
              </a:spcAft>
              <a:buClr>
                <a:schemeClr val="accent1"/>
              </a:buClr>
              <a:buSzPct val="75000"/>
              <a:buFont typeface="Wingdings" pitchFamily="2" charset="2"/>
              <a:buChar char="n"/>
            </a:pPr>
            <a:r>
              <a:rPr lang="en-US" dirty="0"/>
              <a:t>Second level</a:t>
            </a:r>
          </a:p>
          <a:p>
            <a:pPr marL="914400" lvl="2" indent="-228600" algn="l" rtl="0" eaLnBrk="1" fontAlgn="base" hangingPunct="1">
              <a:spcBef>
                <a:spcPct val="20000"/>
              </a:spcBef>
              <a:spcAft>
                <a:spcPct val="0"/>
              </a:spcAft>
              <a:buClr>
                <a:schemeClr val="folHlink"/>
              </a:buClr>
              <a:buSzPct val="55000"/>
              <a:buFont typeface="Wingdings" pitchFamily="2" charset="2"/>
              <a:buChar char="n"/>
            </a:pPr>
            <a:r>
              <a:rPr lang="en-US" dirty="0"/>
              <a:t>Third level</a:t>
            </a:r>
          </a:p>
          <a:p>
            <a:pPr marL="1255713" lvl="3" indent="-227013" algn="l" rtl="0" eaLnBrk="1" fontAlgn="base" hangingPunct="1">
              <a:spcBef>
                <a:spcPct val="20000"/>
              </a:spcBef>
              <a:spcAft>
                <a:spcPct val="0"/>
              </a:spcAft>
              <a:buClr>
                <a:schemeClr val="accent1"/>
              </a:buClr>
              <a:buFont typeface="Wingdings" pitchFamily="2" charset="2"/>
              <a:buChar char="§"/>
            </a:pPr>
            <a:r>
              <a:rPr lang="en-US" dirty="0"/>
              <a:t>Fourth level</a:t>
            </a:r>
          </a:p>
          <a:p>
            <a:pPr marL="1543050" lvl="4" indent="-171450" algn="l" rtl="0" eaLnBrk="1" fontAlgn="base" hangingPunct="1">
              <a:spcBef>
                <a:spcPct val="20000"/>
              </a:spcBef>
              <a:spcAft>
                <a:spcPct val="0"/>
              </a:spcAft>
              <a:buClr>
                <a:srgbClr val="C00000"/>
              </a:buClr>
              <a:buFont typeface="Wingdings" pitchFamily="2" charset="2"/>
              <a:buChar char="§"/>
            </a:pPr>
            <a:r>
              <a:rPr lang="en-US" dirty="0"/>
              <a:t>Fifth level</a:t>
            </a:r>
          </a:p>
        </p:txBody>
      </p:sp>
    </p:spTree>
    <p:extLst>
      <p:ext uri="{BB962C8B-B14F-4D97-AF65-F5344CB8AC3E}">
        <p14:creationId xmlns:p14="http://schemas.microsoft.com/office/powerpoint/2010/main" val="4165816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rows/thre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a:t>Two rows/three content boxes</a:t>
            </a:r>
          </a:p>
        </p:txBody>
      </p:sp>
      <p:sp>
        <p:nvSpPr>
          <p:cNvPr id="3" name="Content Placeholder 2"/>
          <p:cNvSpPr>
            <a:spLocks noGrp="1"/>
          </p:cNvSpPr>
          <p:nvPr>
            <p:ph sz="half" idx="1" hasCustomPrompt="1"/>
          </p:nvPr>
        </p:nvSpPr>
        <p:spPr>
          <a:xfrm>
            <a:off x="1208903" y="1600203"/>
            <a:ext cx="10373497" cy="2320928"/>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1208903" y="3921131"/>
            <a:ext cx="5080000" cy="2209797"/>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3" hasCustomPrompt="1"/>
          </p:nvPr>
        </p:nvSpPr>
        <p:spPr>
          <a:xfrm>
            <a:off x="6502400" y="3927472"/>
            <a:ext cx="5080000" cy="2203456"/>
          </a:xfrm>
        </p:spPr>
        <p:txBody>
          <a:bodyPr/>
          <a:lstStyle>
            <a:lvl1pPr marL="341313" indent="-341313">
              <a:defRPr lang="en-US" sz="2800" dirty="0" smtClean="0">
                <a:solidFill>
                  <a:schemeClr val="tx1"/>
                </a:solidFill>
                <a:latin typeface="+mn-lt"/>
                <a:ea typeface="+mn-ea"/>
                <a:cs typeface="+mn-cs"/>
              </a:defRPr>
            </a:lvl1pPr>
            <a:lvl2pPr marL="573088" indent="-230188">
              <a:defRPr lang="en-US" sz="2400" dirty="0" smtClean="0">
                <a:solidFill>
                  <a:schemeClr val="tx1"/>
                </a:solidFill>
                <a:latin typeface="+mn-lt"/>
              </a:defRPr>
            </a:lvl2pPr>
            <a:lvl3pPr marL="914400" indent="-228600">
              <a:defRPr lang="en-US" sz="2200" dirty="0" smtClean="0">
                <a:solidFill>
                  <a:schemeClr val="tx1"/>
                </a:solidFill>
                <a:latin typeface="+mn-lt"/>
              </a:defRPr>
            </a:lvl3pPr>
            <a:lvl4pPr marL="1255713" indent="-227013">
              <a:defRPr lang="en-US" sz="2000" dirty="0" smtClean="0">
                <a:solidFill>
                  <a:schemeClr val="tx1"/>
                </a:solidFill>
                <a:latin typeface="+mn-lt"/>
              </a:defRPr>
            </a:lvl4pPr>
            <a:lvl5pPr marL="1543050" indent="-171450">
              <a:defRPr lang="en-US" sz="1800" dirty="0">
                <a:solidFill>
                  <a:schemeClr val="tx1"/>
                </a:solidFill>
                <a:latin typeface="+mn-lt"/>
              </a:defRPr>
            </a:lvl5pPr>
          </a:lstStyle>
          <a:p>
            <a:pPr marL="341313" lvl="0" indent="-341313" algn="l" rtl="0" eaLnBrk="1" fontAlgn="base" hangingPunct="1">
              <a:spcBef>
                <a:spcPct val="20000"/>
              </a:spcBef>
              <a:spcAft>
                <a:spcPct val="0"/>
              </a:spcAft>
              <a:buClr>
                <a:schemeClr val="folHlink"/>
              </a:buClr>
              <a:buSzPct val="90000"/>
              <a:buFont typeface="Wingdings" pitchFamily="2" charset="2"/>
              <a:buChar char="n"/>
            </a:pPr>
            <a:r>
              <a:rPr lang="en-US" dirty="0"/>
              <a:t>First level</a:t>
            </a:r>
          </a:p>
          <a:p>
            <a:pPr marL="573088" lvl="1" indent="-230188" algn="l" rtl="0" eaLnBrk="1" fontAlgn="base" hangingPunct="1">
              <a:spcBef>
                <a:spcPct val="20000"/>
              </a:spcBef>
              <a:spcAft>
                <a:spcPct val="0"/>
              </a:spcAft>
              <a:buClr>
                <a:schemeClr val="accent1"/>
              </a:buClr>
              <a:buSzPct val="75000"/>
              <a:buFont typeface="Wingdings" pitchFamily="2" charset="2"/>
              <a:buChar char="n"/>
            </a:pPr>
            <a:r>
              <a:rPr lang="en-US" dirty="0"/>
              <a:t>Second level</a:t>
            </a:r>
          </a:p>
          <a:p>
            <a:pPr marL="914400" lvl="2" indent="-228600" algn="l" rtl="0" eaLnBrk="1" fontAlgn="base" hangingPunct="1">
              <a:spcBef>
                <a:spcPct val="20000"/>
              </a:spcBef>
              <a:spcAft>
                <a:spcPct val="0"/>
              </a:spcAft>
              <a:buClr>
                <a:schemeClr val="folHlink"/>
              </a:buClr>
              <a:buSzPct val="55000"/>
              <a:buFont typeface="Wingdings" pitchFamily="2" charset="2"/>
              <a:buChar char="n"/>
            </a:pPr>
            <a:r>
              <a:rPr lang="en-US" dirty="0"/>
              <a:t>Third level</a:t>
            </a:r>
          </a:p>
          <a:p>
            <a:pPr marL="1255713" lvl="3" indent="-227013" algn="l" rtl="0" eaLnBrk="1" fontAlgn="base" hangingPunct="1">
              <a:spcBef>
                <a:spcPct val="20000"/>
              </a:spcBef>
              <a:spcAft>
                <a:spcPct val="0"/>
              </a:spcAft>
              <a:buClr>
                <a:schemeClr val="accent1"/>
              </a:buClr>
              <a:buFont typeface="Wingdings" pitchFamily="2" charset="2"/>
              <a:buChar char="§"/>
            </a:pPr>
            <a:r>
              <a:rPr lang="en-US" dirty="0"/>
              <a:t>Fourth level</a:t>
            </a:r>
          </a:p>
          <a:p>
            <a:pPr marL="1543050" lvl="4" indent="-171450" algn="l" rtl="0" eaLnBrk="1" fontAlgn="base" hangingPunct="1">
              <a:spcBef>
                <a:spcPct val="20000"/>
              </a:spcBef>
              <a:spcAft>
                <a:spcPct val="0"/>
              </a:spcAft>
              <a:buClr>
                <a:srgbClr val="C00000"/>
              </a:buClr>
              <a:buFont typeface="Wingdings" pitchFamily="2" charset="2"/>
              <a:buChar char="§"/>
            </a:pPr>
            <a:r>
              <a:rPr lang="en-US" dirty="0"/>
              <a:t>Fifth level</a:t>
            </a:r>
          </a:p>
        </p:txBody>
      </p:sp>
    </p:spTree>
    <p:extLst>
      <p:ext uri="{BB962C8B-B14F-4D97-AF65-F5344CB8AC3E}">
        <p14:creationId xmlns:p14="http://schemas.microsoft.com/office/powerpoint/2010/main" val="2547467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hyperlink" Target="https://www.lsc.ohio.gov/"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62156" name="Group 12"/>
          <p:cNvGrpSpPr>
            <a:grpSpLocks/>
          </p:cNvGrpSpPr>
          <p:nvPr/>
        </p:nvGrpSpPr>
        <p:grpSpPr bwMode="auto">
          <a:xfrm>
            <a:off x="0" y="0"/>
            <a:ext cx="11582400" cy="4876800"/>
            <a:chOff x="0" y="0"/>
            <a:chExt cx="5472" cy="3072"/>
          </a:xfrm>
        </p:grpSpPr>
        <p:sp>
          <p:nvSpPr>
            <p:cNvPr id="262147" name="Rectangle 3"/>
            <p:cNvSpPr>
              <a:spLocks noChangeArrowheads="1"/>
            </p:cNvSpPr>
            <p:nvPr/>
          </p:nvSpPr>
          <p:spPr bwMode="auto">
            <a:xfrm>
              <a:off x="0" y="0"/>
              <a:ext cx="384" cy="3072"/>
            </a:xfrm>
            <a:prstGeom prst="rect">
              <a:avLst/>
            </a:prstGeom>
            <a:solidFill>
              <a:schemeClr val="accent1"/>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grpSp>
          <p:nvGrpSpPr>
            <p:cNvPr id="262155" name="Group 11"/>
            <p:cNvGrpSpPr>
              <a:grpSpLocks/>
            </p:cNvGrpSpPr>
            <p:nvPr/>
          </p:nvGrpSpPr>
          <p:grpSpPr bwMode="auto">
            <a:xfrm>
              <a:off x="240" y="893"/>
              <a:ext cx="5232" cy="115"/>
              <a:chOff x="240" y="893"/>
              <a:chExt cx="5232" cy="115"/>
            </a:xfrm>
          </p:grpSpPr>
          <p:sp>
            <p:nvSpPr>
              <p:cNvPr id="262146" name="Rectangle 2"/>
              <p:cNvSpPr>
                <a:spLocks noChangeArrowheads="1"/>
              </p:cNvSpPr>
              <p:nvPr/>
            </p:nvSpPr>
            <p:spPr bwMode="auto">
              <a:xfrm>
                <a:off x="4320" y="893"/>
                <a:ext cx="1152" cy="115"/>
              </a:xfrm>
              <a:prstGeom prst="rect">
                <a:avLst/>
              </a:prstGeom>
              <a:solidFill>
                <a:srgbClr val="C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2148" name="Line 4"/>
              <p:cNvSpPr>
                <a:spLocks noChangeShapeType="1"/>
              </p:cNvSpPr>
              <p:nvPr/>
            </p:nvSpPr>
            <p:spPr bwMode="auto">
              <a:xfrm>
                <a:off x="240" y="941"/>
                <a:ext cx="5232"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sp>
        <p:nvSpPr>
          <p:cNvPr id="262149" name="Rectangle 5"/>
          <p:cNvSpPr>
            <a:spLocks noGrp="1" noChangeArrowheads="1"/>
          </p:cNvSpPr>
          <p:nvPr>
            <p:ph type="title"/>
          </p:nvPr>
        </p:nvSpPr>
        <p:spPr bwMode="auto">
          <a:xfrm>
            <a:off x="1219200" y="277813"/>
            <a:ext cx="10363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
        <p:nvSpPr>
          <p:cNvPr id="262150" name="Rectangle 6"/>
          <p:cNvSpPr>
            <a:spLocks noGrp="1" noChangeArrowheads="1"/>
          </p:cNvSpPr>
          <p:nvPr>
            <p:ph type="body" idx="1"/>
          </p:nvPr>
        </p:nvSpPr>
        <p:spPr bwMode="auto">
          <a:xfrm>
            <a:off x="1219200" y="1600203"/>
            <a:ext cx="103632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262151" name="Rectangle 7"/>
          <p:cNvSpPr>
            <a:spLocks noGrp="1" noChangeArrowheads="1"/>
          </p:cNvSpPr>
          <p:nvPr>
            <p:ph type="dt" sz="half" idx="2"/>
          </p:nvPr>
        </p:nvSpPr>
        <p:spPr bwMode="auto">
          <a:xfrm>
            <a:off x="1219200" y="6251575"/>
            <a:ext cx="264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750"/>
            </a:lvl1pPr>
          </a:lstStyle>
          <a:p>
            <a:endParaRPr lang="en-US" altLang="en-US" dirty="0"/>
          </a:p>
        </p:txBody>
      </p:sp>
      <p:sp>
        <p:nvSpPr>
          <p:cNvPr id="262152" name="Rectangle 8"/>
          <p:cNvSpPr>
            <a:spLocks noGrp="1" noChangeArrowheads="1"/>
          </p:cNvSpPr>
          <p:nvPr>
            <p:ph type="ftr" sz="quarter" idx="3"/>
          </p:nvPr>
        </p:nvSpPr>
        <p:spPr bwMode="auto">
          <a:xfrm>
            <a:off x="4470400" y="6248400"/>
            <a:ext cx="396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750"/>
            </a:lvl1pPr>
          </a:lstStyle>
          <a:p>
            <a:endParaRPr lang="en-US" altLang="en-US" dirty="0"/>
          </a:p>
        </p:txBody>
      </p:sp>
      <p:sp>
        <p:nvSpPr>
          <p:cNvPr id="262153" name="Rectangle 9"/>
          <p:cNvSpPr>
            <a:spLocks noGrp="1" noChangeArrowheads="1"/>
          </p:cNvSpPr>
          <p:nvPr>
            <p:ph type="sldNum" sz="quarter" idx="4"/>
          </p:nvPr>
        </p:nvSpPr>
        <p:spPr bwMode="auto">
          <a:xfrm>
            <a:off x="90424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750"/>
            </a:lvl1pPr>
          </a:lstStyle>
          <a:p>
            <a:fld id="{CA018B54-7992-48DF-BF8C-61CFB03447C4}" type="slidenum">
              <a:rPr lang="en-US" altLang="en-US"/>
              <a:pPr/>
              <a:t>‹#›</a:t>
            </a:fld>
            <a:endParaRPr lang="en-US" altLang="en-US" dirty="0"/>
          </a:p>
        </p:txBody>
      </p:sp>
      <p:sp>
        <p:nvSpPr>
          <p:cNvPr id="262154" name="Line 10"/>
          <p:cNvSpPr>
            <a:spLocks noChangeShapeType="1"/>
          </p:cNvSpPr>
          <p:nvPr/>
        </p:nvSpPr>
        <p:spPr bwMode="auto">
          <a:xfrm>
            <a:off x="0" y="4876800"/>
            <a:ext cx="812800" cy="0"/>
          </a:xfrm>
          <a:prstGeom prst="line">
            <a:avLst/>
          </a:prstGeom>
          <a:noFill/>
          <a:ln w="444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pic>
        <p:nvPicPr>
          <p:cNvPr id="15" name="Picture 14"/>
          <p:cNvPicPr>
            <a:picLocks/>
          </p:cNvPicPr>
          <p:nvPr userDrawn="1"/>
        </p:nvPicPr>
        <p:blipFill rotWithShape="1">
          <a:blip r:embed="rId8">
            <a:extLst>
              <a:ext uri="{28A0092B-C50C-407E-A947-70E740481C1C}">
                <a14:useLocalDpi xmlns:a14="http://schemas.microsoft.com/office/drawing/2010/main" val="0"/>
              </a:ext>
            </a:extLst>
          </a:blip>
          <a:srcRect b="91111"/>
          <a:stretch/>
        </p:blipFill>
        <p:spPr>
          <a:xfrm>
            <a:off x="0" y="6096000"/>
            <a:ext cx="12192000" cy="640080"/>
          </a:xfrm>
          <a:prstGeom prst="rect">
            <a:avLst/>
          </a:prstGeom>
        </p:spPr>
      </p:pic>
      <p:sp>
        <p:nvSpPr>
          <p:cNvPr id="16" name="Rectangle 7"/>
          <p:cNvSpPr txBox="1">
            <a:spLocks noChangeArrowheads="1"/>
          </p:cNvSpPr>
          <p:nvPr userDrawn="1"/>
        </p:nvSpPr>
        <p:spPr bwMode="auto">
          <a:xfrm>
            <a:off x="0" y="6428232"/>
            <a:ext cx="1752600" cy="206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r>
              <a:rPr lang="en-US" altLang="en-US" sz="1100" dirty="0"/>
              <a:t>Legislative Budget Office</a:t>
            </a:r>
          </a:p>
        </p:txBody>
      </p:sp>
      <p:cxnSp>
        <p:nvCxnSpPr>
          <p:cNvPr id="19" name="Straight Connector 18"/>
          <p:cNvCxnSpPr/>
          <p:nvPr userDrawn="1"/>
        </p:nvCxnSpPr>
        <p:spPr>
          <a:xfrm>
            <a:off x="0" y="6675120"/>
            <a:ext cx="12192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DrafterName"/>
          <p:cNvSpPr txBox="1">
            <a:spLocks noChangeArrowheads="1"/>
          </p:cNvSpPr>
          <p:nvPr userDrawn="1"/>
        </p:nvSpPr>
        <p:spPr bwMode="auto">
          <a:xfrm>
            <a:off x="10439400" y="6428232"/>
            <a:ext cx="1752600" cy="206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endParaRPr lang="en-US" altLang="en-US" sz="1100" dirty="0">
              <a:solidFill>
                <a:schemeClr val="bg1"/>
              </a:solidFill>
            </a:endParaRPr>
          </a:p>
        </p:txBody>
      </p:sp>
      <p:sp>
        <p:nvSpPr>
          <p:cNvPr id="22" name="Rectangle 7">
            <a:hlinkClick r:id="rId9"/>
          </p:cNvPr>
          <p:cNvSpPr txBox="1">
            <a:spLocks noChangeArrowheads="1"/>
          </p:cNvSpPr>
          <p:nvPr userDrawn="1"/>
        </p:nvSpPr>
        <p:spPr bwMode="auto">
          <a:xfrm>
            <a:off x="11277600" y="6428232"/>
            <a:ext cx="914400" cy="210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b"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altLang="en-US" sz="1100" u="sng" dirty="0"/>
              <a:t>lsc.ohio.gov</a:t>
            </a:r>
          </a:p>
        </p:txBody>
      </p:sp>
    </p:spTree>
    <p:extLst>
      <p:ext uri="{BB962C8B-B14F-4D97-AF65-F5344CB8AC3E}">
        <p14:creationId xmlns:p14="http://schemas.microsoft.com/office/powerpoint/2010/main" val="16873145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lvl1pPr algn="l" rtl="0" eaLnBrk="1" fontAlgn="base" hangingPunct="1">
        <a:spcBef>
          <a:spcPct val="0"/>
        </a:spcBef>
        <a:spcAft>
          <a:spcPct val="0"/>
        </a:spcAft>
        <a:defRPr sz="3600">
          <a:solidFill>
            <a:schemeClr val="tx2"/>
          </a:solidFill>
          <a:latin typeface="+mj-lt"/>
          <a:ea typeface="+mj-ea"/>
          <a:cs typeface="+mj-cs"/>
        </a:defRPr>
      </a:lvl1pPr>
      <a:lvl2pPr algn="l" rtl="0" eaLnBrk="1" fontAlgn="base" hangingPunct="1">
        <a:spcBef>
          <a:spcPct val="0"/>
        </a:spcBef>
        <a:spcAft>
          <a:spcPct val="0"/>
        </a:spcAft>
        <a:defRPr sz="3150">
          <a:solidFill>
            <a:schemeClr val="tx2"/>
          </a:solidFill>
          <a:latin typeface="Times New Roman" charset="0"/>
        </a:defRPr>
      </a:lvl2pPr>
      <a:lvl3pPr algn="l" rtl="0" eaLnBrk="1" fontAlgn="base" hangingPunct="1">
        <a:spcBef>
          <a:spcPct val="0"/>
        </a:spcBef>
        <a:spcAft>
          <a:spcPct val="0"/>
        </a:spcAft>
        <a:defRPr sz="3150">
          <a:solidFill>
            <a:schemeClr val="tx2"/>
          </a:solidFill>
          <a:latin typeface="Times New Roman" charset="0"/>
        </a:defRPr>
      </a:lvl3pPr>
      <a:lvl4pPr algn="l" rtl="0" eaLnBrk="1" fontAlgn="base" hangingPunct="1">
        <a:spcBef>
          <a:spcPct val="0"/>
        </a:spcBef>
        <a:spcAft>
          <a:spcPct val="0"/>
        </a:spcAft>
        <a:defRPr sz="3150">
          <a:solidFill>
            <a:schemeClr val="tx2"/>
          </a:solidFill>
          <a:latin typeface="Times New Roman" charset="0"/>
        </a:defRPr>
      </a:lvl4pPr>
      <a:lvl5pPr algn="l" rtl="0" eaLnBrk="1" fontAlgn="base" hangingPunct="1">
        <a:spcBef>
          <a:spcPct val="0"/>
        </a:spcBef>
        <a:spcAft>
          <a:spcPct val="0"/>
        </a:spcAft>
        <a:defRPr sz="3150">
          <a:solidFill>
            <a:schemeClr val="tx2"/>
          </a:solidFill>
          <a:latin typeface="Times New Roman" charset="0"/>
        </a:defRPr>
      </a:lvl5pPr>
      <a:lvl6pPr marL="342900" algn="l" rtl="0" eaLnBrk="1" fontAlgn="base" hangingPunct="1">
        <a:spcBef>
          <a:spcPct val="0"/>
        </a:spcBef>
        <a:spcAft>
          <a:spcPct val="0"/>
        </a:spcAft>
        <a:defRPr sz="3150">
          <a:solidFill>
            <a:schemeClr val="tx2"/>
          </a:solidFill>
          <a:latin typeface="Times New Roman" charset="0"/>
        </a:defRPr>
      </a:lvl6pPr>
      <a:lvl7pPr marL="685800" algn="l" rtl="0" eaLnBrk="1" fontAlgn="base" hangingPunct="1">
        <a:spcBef>
          <a:spcPct val="0"/>
        </a:spcBef>
        <a:spcAft>
          <a:spcPct val="0"/>
        </a:spcAft>
        <a:defRPr sz="3150">
          <a:solidFill>
            <a:schemeClr val="tx2"/>
          </a:solidFill>
          <a:latin typeface="Times New Roman" charset="0"/>
        </a:defRPr>
      </a:lvl7pPr>
      <a:lvl8pPr marL="1028700" algn="l" rtl="0" eaLnBrk="1" fontAlgn="base" hangingPunct="1">
        <a:spcBef>
          <a:spcPct val="0"/>
        </a:spcBef>
        <a:spcAft>
          <a:spcPct val="0"/>
        </a:spcAft>
        <a:defRPr sz="3150">
          <a:solidFill>
            <a:schemeClr val="tx2"/>
          </a:solidFill>
          <a:latin typeface="Times New Roman" charset="0"/>
        </a:defRPr>
      </a:lvl8pPr>
      <a:lvl9pPr marL="1371600" algn="l" rtl="0" eaLnBrk="1" fontAlgn="base" hangingPunct="1">
        <a:spcBef>
          <a:spcPct val="0"/>
        </a:spcBef>
        <a:spcAft>
          <a:spcPct val="0"/>
        </a:spcAft>
        <a:defRPr sz="3150">
          <a:solidFill>
            <a:schemeClr val="tx2"/>
          </a:solidFill>
          <a:latin typeface="Times New Roman" charset="0"/>
        </a:defRPr>
      </a:lvl9pPr>
    </p:titleStyle>
    <p:bodyStyle>
      <a:lvl1pPr marL="341313" indent="-341313" algn="l" rtl="0" eaLnBrk="1" fontAlgn="base" hangingPunct="1">
        <a:spcBef>
          <a:spcPct val="20000"/>
        </a:spcBef>
        <a:spcAft>
          <a:spcPct val="0"/>
        </a:spcAft>
        <a:buClr>
          <a:srgbClr val="C00000"/>
        </a:buClr>
        <a:buSzPct val="90000"/>
        <a:buFont typeface="Wingdings" pitchFamily="2" charset="2"/>
        <a:buChar char="n"/>
        <a:defRPr sz="2800">
          <a:solidFill>
            <a:schemeClr val="tx1"/>
          </a:solidFill>
          <a:latin typeface="+mn-lt"/>
          <a:ea typeface="+mn-ea"/>
          <a:cs typeface="+mn-cs"/>
        </a:defRPr>
      </a:lvl1pPr>
      <a:lvl2pPr marL="573088" indent="-230188" algn="l" rtl="0" eaLnBrk="1" fontAlgn="base" hangingPunct="1">
        <a:spcBef>
          <a:spcPct val="20000"/>
        </a:spcBef>
        <a:spcAft>
          <a:spcPct val="0"/>
        </a:spcAft>
        <a:buClr>
          <a:schemeClr val="accent1"/>
        </a:buClr>
        <a:buSzPct val="75000"/>
        <a:buFont typeface="Wingdings" pitchFamily="2" charset="2"/>
        <a:buChar char="n"/>
        <a:defRPr sz="2400">
          <a:solidFill>
            <a:schemeClr val="tx1"/>
          </a:solidFill>
          <a:latin typeface="+mn-lt"/>
        </a:defRPr>
      </a:lvl2pPr>
      <a:lvl3pPr marL="914400" indent="-228600" algn="l" rtl="0" eaLnBrk="1" fontAlgn="base" hangingPunct="1">
        <a:spcBef>
          <a:spcPct val="20000"/>
        </a:spcBef>
        <a:spcAft>
          <a:spcPct val="0"/>
        </a:spcAft>
        <a:buClr>
          <a:srgbClr val="C00000"/>
        </a:buClr>
        <a:buSzPct val="55000"/>
        <a:buFont typeface="Wingdings" pitchFamily="2" charset="2"/>
        <a:buChar char="n"/>
        <a:defRPr sz="2200">
          <a:solidFill>
            <a:schemeClr val="tx1"/>
          </a:solidFill>
          <a:latin typeface="+mn-lt"/>
        </a:defRPr>
      </a:lvl3pPr>
      <a:lvl4pPr marL="1255713" indent="-227013" algn="l" rtl="0" eaLnBrk="1" fontAlgn="base" hangingPunct="1">
        <a:spcBef>
          <a:spcPct val="20000"/>
        </a:spcBef>
        <a:spcAft>
          <a:spcPct val="0"/>
        </a:spcAft>
        <a:buClr>
          <a:schemeClr val="accent1"/>
        </a:buClr>
        <a:buFont typeface="Wingdings" pitchFamily="2" charset="2"/>
        <a:buChar char="§"/>
        <a:defRPr sz="2000">
          <a:solidFill>
            <a:schemeClr val="tx1"/>
          </a:solidFill>
          <a:latin typeface="+mn-lt"/>
        </a:defRPr>
      </a:lvl4pPr>
      <a:lvl5pPr marL="1543050" indent="-171450" algn="l" rtl="0" eaLnBrk="1" fontAlgn="base" hangingPunct="1">
        <a:spcBef>
          <a:spcPct val="20000"/>
        </a:spcBef>
        <a:spcAft>
          <a:spcPct val="0"/>
        </a:spcAft>
        <a:buClr>
          <a:srgbClr val="C00000"/>
        </a:buClr>
        <a:buFont typeface="Wingdings" pitchFamily="2" charset="2"/>
        <a:buChar char="§"/>
        <a:defRPr sz="1800">
          <a:solidFill>
            <a:schemeClr val="tx1"/>
          </a:solidFill>
          <a:latin typeface="+mn-lt"/>
        </a:defRPr>
      </a:lvl5pPr>
      <a:lvl6pPr marL="18859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6pPr>
      <a:lvl7pPr marL="22288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7pPr>
      <a:lvl8pPr marL="25717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8pPr>
      <a:lvl9pPr marL="29146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itle 28"/>
          <p:cNvSpPr>
            <a:spLocks noGrp="1"/>
          </p:cNvSpPr>
          <p:nvPr>
            <p:ph type="ctrTitle"/>
          </p:nvPr>
        </p:nvSpPr>
        <p:spPr/>
        <p:txBody>
          <a:bodyPr/>
          <a:lstStyle/>
          <a:p>
            <a:r>
              <a:rPr lang="en-US" dirty="0"/>
              <a:t>School District Taxable Property Values</a:t>
            </a:r>
          </a:p>
        </p:txBody>
      </p:sp>
      <p:sp>
        <p:nvSpPr>
          <p:cNvPr id="30" name="Subtitle 29"/>
          <p:cNvSpPr>
            <a:spLocks noGrp="1"/>
          </p:cNvSpPr>
          <p:nvPr>
            <p:ph type="subTitle" idx="4294967295"/>
          </p:nvPr>
        </p:nvSpPr>
        <p:spPr>
          <a:xfrm>
            <a:off x="1828800" y="3962400"/>
            <a:ext cx="9144000" cy="1600200"/>
          </a:xfrm>
        </p:spPr>
        <p:txBody>
          <a:bodyPr/>
          <a:lstStyle/>
          <a:p>
            <a:endParaRPr lang="en-US" dirty="0"/>
          </a:p>
          <a:p>
            <a:endParaRPr lang="en-US" dirty="0"/>
          </a:p>
        </p:txBody>
      </p:sp>
    </p:spTree>
    <p:extLst>
      <p:ext uri="{BB962C8B-B14F-4D97-AF65-F5344CB8AC3E}">
        <p14:creationId xmlns:p14="http://schemas.microsoft.com/office/powerpoint/2010/main" val="758298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Residential and agricultural property comprise the bulk of state total taxable value</a:t>
            </a:r>
          </a:p>
        </p:txBody>
      </p:sp>
      <p:sp>
        <p:nvSpPr>
          <p:cNvPr id="8" name="Content Placeholder 10"/>
          <p:cNvSpPr>
            <a:spLocks noGrp="1"/>
          </p:cNvSpPr>
          <p:nvPr>
            <p:ph sz="half" idx="1"/>
          </p:nvPr>
        </p:nvSpPr>
        <p:spPr>
          <a:xfrm>
            <a:off x="6502400" y="1600200"/>
            <a:ext cx="5080000" cy="4530725"/>
          </a:xfrm>
        </p:spPr>
        <p:txBody>
          <a:bodyPr/>
          <a:lstStyle/>
          <a:p>
            <a:r>
              <a:rPr lang="en-US" sz="1400" dirty="0"/>
              <a:t>Class I real property value: $242.27 billion (72.5%)</a:t>
            </a:r>
          </a:p>
          <a:p>
            <a:pPr lvl="1"/>
            <a:r>
              <a:rPr lang="en-US" sz="1200" dirty="0"/>
              <a:t>Residential value: $225.25 billion (67.4%)</a:t>
            </a:r>
          </a:p>
          <a:p>
            <a:pPr lvl="1"/>
            <a:r>
              <a:rPr lang="en-US" sz="1200" dirty="0"/>
              <a:t>Agricultural value: $17.03 billion (5.1%)</a:t>
            </a:r>
          </a:p>
          <a:p>
            <a:r>
              <a:rPr lang="en-US" sz="1400" dirty="0"/>
              <a:t>Class II real property value: $62.33 billion (18.7%)</a:t>
            </a:r>
          </a:p>
          <a:p>
            <a:pPr lvl="1"/>
            <a:r>
              <a:rPr lang="en-US" sz="1200" dirty="0"/>
              <a:t>Commercial value: $48.51 billion (14.5%)</a:t>
            </a:r>
          </a:p>
          <a:p>
            <a:pPr lvl="1"/>
            <a:r>
              <a:rPr lang="en-US" sz="1200" dirty="0"/>
              <a:t>Industrial value: $12.24 billion (3.7%)</a:t>
            </a:r>
          </a:p>
          <a:p>
            <a:pPr lvl="1"/>
            <a:r>
              <a:rPr lang="en-US" sz="1200" dirty="0"/>
              <a:t>Mineral and railroad value: $1.58 billion (0.5%)</a:t>
            </a:r>
          </a:p>
          <a:p>
            <a:r>
              <a:rPr lang="en-US" sz="1400" dirty="0"/>
              <a:t>Public utility tangible personal property (PUTPP) value: </a:t>
            </a:r>
            <a:br>
              <a:rPr lang="en-US" sz="1400" dirty="0"/>
            </a:br>
            <a:r>
              <a:rPr lang="en-US" sz="1400" dirty="0"/>
              <a:t>$29.40 billion (8.8%)</a:t>
            </a:r>
          </a:p>
          <a:p>
            <a:pPr lvl="1"/>
            <a:r>
              <a:rPr lang="en-US" sz="1200" dirty="0"/>
              <a:t>Includes property used for production, transmission, and distribution</a:t>
            </a:r>
          </a:p>
          <a:p>
            <a:r>
              <a:rPr lang="en-US" sz="1400" dirty="0"/>
              <a:t>Taxable property value composition varies by school district</a:t>
            </a:r>
          </a:p>
        </p:txBody>
      </p:sp>
      <p:graphicFrame>
        <p:nvGraphicFramePr>
          <p:cNvPr id="6" name="Content Placeholder 6"/>
          <p:cNvGraphicFramePr>
            <a:graphicFrameLocks noGrp="1"/>
          </p:cNvGraphicFramePr>
          <p:nvPr>
            <p:ph sz="half" idx="2"/>
            <p:extLst>
              <p:ext uri="{D42A27DB-BD31-4B8C-83A1-F6EECF244321}">
                <p14:modId xmlns:p14="http://schemas.microsoft.com/office/powerpoint/2010/main" val="827547971"/>
              </p:ext>
            </p:extLst>
          </p:nvPr>
        </p:nvGraphicFramePr>
        <p:xfrm>
          <a:off x="914399" y="1600200"/>
          <a:ext cx="5274527" cy="4530725"/>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1219200" y="5715000"/>
            <a:ext cx="2381250" cy="261610"/>
          </a:xfrm>
          <a:prstGeom prst="rect">
            <a:avLst/>
          </a:prstGeom>
          <a:noFill/>
        </p:spPr>
        <p:txBody>
          <a:bodyPr wrap="square" rtlCol="0">
            <a:spAutoFit/>
          </a:bodyPr>
          <a:lstStyle/>
          <a:p>
            <a:r>
              <a:rPr lang="en-US" sz="1100" dirty="0">
                <a:latin typeface="+mn-lt"/>
              </a:rPr>
              <a:t>Source: Ohio Department of Taxation</a:t>
            </a:r>
          </a:p>
        </p:txBody>
      </p:sp>
      <p:graphicFrame>
        <p:nvGraphicFramePr>
          <p:cNvPr id="3" name="Table 2"/>
          <p:cNvGraphicFramePr>
            <a:graphicFrameLocks noGrp="1"/>
          </p:cNvGraphicFramePr>
          <p:nvPr>
            <p:extLst>
              <p:ext uri="{D42A27DB-BD31-4B8C-83A1-F6EECF244321}">
                <p14:modId xmlns:p14="http://schemas.microsoft.com/office/powerpoint/2010/main" val="3469441761"/>
              </p:ext>
            </p:extLst>
          </p:nvPr>
        </p:nvGraphicFramePr>
        <p:xfrm>
          <a:off x="6562437" y="4307830"/>
          <a:ext cx="4959925" cy="1668780"/>
        </p:xfrm>
        <a:graphic>
          <a:graphicData uri="http://schemas.openxmlformats.org/drawingml/2006/table">
            <a:tbl>
              <a:tblPr firstRow="1" bandRow="1">
                <a:tableStyleId>{5C22544A-7EE6-4342-B048-85BDC9FD1C3A}</a:tableStyleId>
              </a:tblPr>
              <a:tblGrid>
                <a:gridCol w="991985">
                  <a:extLst>
                    <a:ext uri="{9D8B030D-6E8A-4147-A177-3AD203B41FA5}">
                      <a16:colId xmlns:a16="http://schemas.microsoft.com/office/drawing/2014/main" val="119558258"/>
                    </a:ext>
                  </a:extLst>
                </a:gridCol>
                <a:gridCol w="991985">
                  <a:extLst>
                    <a:ext uri="{9D8B030D-6E8A-4147-A177-3AD203B41FA5}">
                      <a16:colId xmlns:a16="http://schemas.microsoft.com/office/drawing/2014/main" val="1432843408"/>
                    </a:ext>
                  </a:extLst>
                </a:gridCol>
                <a:gridCol w="991985">
                  <a:extLst>
                    <a:ext uri="{9D8B030D-6E8A-4147-A177-3AD203B41FA5}">
                      <a16:colId xmlns:a16="http://schemas.microsoft.com/office/drawing/2014/main" val="3950008577"/>
                    </a:ext>
                  </a:extLst>
                </a:gridCol>
                <a:gridCol w="991985">
                  <a:extLst>
                    <a:ext uri="{9D8B030D-6E8A-4147-A177-3AD203B41FA5}">
                      <a16:colId xmlns:a16="http://schemas.microsoft.com/office/drawing/2014/main" val="1890049514"/>
                    </a:ext>
                  </a:extLst>
                </a:gridCol>
                <a:gridCol w="991985">
                  <a:extLst>
                    <a:ext uri="{9D8B030D-6E8A-4147-A177-3AD203B41FA5}">
                      <a16:colId xmlns:a16="http://schemas.microsoft.com/office/drawing/2014/main" val="1549964263"/>
                    </a:ext>
                  </a:extLst>
                </a:gridCol>
              </a:tblGrid>
              <a:tr h="267282">
                <a:tc gridSpan="5">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dirty="0"/>
                        <a:t>Taxable</a:t>
                      </a:r>
                      <a:r>
                        <a:rPr lang="en-US" baseline="0" dirty="0"/>
                        <a:t> Property Value Composition by District Type, 2022</a:t>
                      </a:r>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973765222"/>
                  </a:ext>
                </a:extLst>
              </a:tr>
              <a:tr h="267282">
                <a:tc>
                  <a:txBody>
                    <a:bodyPr/>
                    <a:lstStyle/>
                    <a:p>
                      <a:pPr algn="ctr"/>
                      <a:r>
                        <a:rPr lang="en-US" sz="1200" b="1" dirty="0">
                          <a:solidFill>
                            <a:schemeClr val="bg1"/>
                          </a:solidFill>
                        </a:rPr>
                        <a:t>Type</a:t>
                      </a:r>
                    </a:p>
                  </a:txBody>
                  <a:tcPr>
                    <a:solidFill>
                      <a:srgbClr val="002163"/>
                    </a:solidFill>
                  </a:tcPr>
                </a:tc>
                <a:tc>
                  <a:txBody>
                    <a:bodyPr/>
                    <a:lstStyle/>
                    <a:p>
                      <a:pPr algn="ctr"/>
                      <a:r>
                        <a:rPr lang="en-US" sz="1200" b="1" dirty="0">
                          <a:solidFill>
                            <a:schemeClr val="bg1"/>
                          </a:solidFill>
                        </a:rPr>
                        <a:t>% Res.</a:t>
                      </a:r>
                    </a:p>
                  </a:txBody>
                  <a:tcPr>
                    <a:solidFill>
                      <a:srgbClr val="002163"/>
                    </a:solidFill>
                  </a:tcPr>
                </a:tc>
                <a:tc>
                  <a:txBody>
                    <a:bodyPr/>
                    <a:lstStyle/>
                    <a:p>
                      <a:pPr algn="ctr"/>
                      <a:r>
                        <a:rPr lang="en-US" sz="1200" b="1" dirty="0">
                          <a:solidFill>
                            <a:schemeClr val="bg1"/>
                          </a:solidFill>
                        </a:rPr>
                        <a:t>% Agr.</a:t>
                      </a:r>
                    </a:p>
                  </a:txBody>
                  <a:tcPr>
                    <a:solidFill>
                      <a:srgbClr val="002163"/>
                    </a:solidFill>
                  </a:tcPr>
                </a:tc>
                <a:tc>
                  <a:txBody>
                    <a:bodyPr/>
                    <a:lstStyle/>
                    <a:p>
                      <a:pPr algn="ctr"/>
                      <a:r>
                        <a:rPr lang="en-US" sz="1200" b="1" dirty="0">
                          <a:solidFill>
                            <a:schemeClr val="bg1"/>
                          </a:solidFill>
                        </a:rPr>
                        <a:t>% Class II</a:t>
                      </a:r>
                    </a:p>
                  </a:txBody>
                  <a:tcPr>
                    <a:solidFill>
                      <a:srgbClr val="002163"/>
                    </a:solidFill>
                  </a:tcPr>
                </a:tc>
                <a:tc>
                  <a:txBody>
                    <a:bodyPr/>
                    <a:lstStyle/>
                    <a:p>
                      <a:pPr algn="ctr"/>
                      <a:r>
                        <a:rPr lang="en-US" sz="1200" b="1" dirty="0">
                          <a:solidFill>
                            <a:schemeClr val="bg1"/>
                          </a:solidFill>
                        </a:rPr>
                        <a:t>% PUTPP</a:t>
                      </a:r>
                    </a:p>
                  </a:txBody>
                  <a:tcPr>
                    <a:solidFill>
                      <a:srgbClr val="002163"/>
                    </a:solidFill>
                  </a:tcPr>
                </a:tc>
                <a:extLst>
                  <a:ext uri="{0D108BD9-81ED-4DB2-BD59-A6C34878D82A}">
                    <a16:rowId xmlns:a16="http://schemas.microsoft.com/office/drawing/2014/main" val="950417819"/>
                  </a:ext>
                </a:extLst>
              </a:tr>
              <a:tr h="267282">
                <a:tc>
                  <a:txBody>
                    <a:bodyPr/>
                    <a:lstStyle/>
                    <a:p>
                      <a:r>
                        <a:rPr lang="en-US" sz="1200" dirty="0"/>
                        <a:t>Rural</a:t>
                      </a:r>
                    </a:p>
                  </a:txBody>
                  <a:tcPr/>
                </a:tc>
                <a:tc>
                  <a:txBody>
                    <a:bodyPr/>
                    <a:lstStyle/>
                    <a:p>
                      <a:pPr algn="r"/>
                      <a:r>
                        <a:rPr lang="en-US" sz="1200" dirty="0"/>
                        <a:t>48.9%</a:t>
                      </a:r>
                    </a:p>
                  </a:txBody>
                  <a:tcPr marR="274320"/>
                </a:tc>
                <a:tc>
                  <a:txBody>
                    <a:bodyPr/>
                    <a:lstStyle/>
                    <a:p>
                      <a:pPr algn="r"/>
                      <a:r>
                        <a:rPr lang="en-US" sz="1200" dirty="0"/>
                        <a:t>19.3%</a:t>
                      </a:r>
                    </a:p>
                  </a:txBody>
                  <a:tcPr marR="274320"/>
                </a:tc>
                <a:tc>
                  <a:txBody>
                    <a:bodyPr/>
                    <a:lstStyle/>
                    <a:p>
                      <a:pPr algn="r"/>
                      <a:r>
                        <a:rPr lang="en-US" sz="1200" dirty="0"/>
                        <a:t>9.1%</a:t>
                      </a:r>
                    </a:p>
                  </a:txBody>
                  <a:tcPr marR="274320"/>
                </a:tc>
                <a:tc>
                  <a:txBody>
                    <a:bodyPr/>
                    <a:lstStyle/>
                    <a:p>
                      <a:pPr algn="r"/>
                      <a:r>
                        <a:rPr lang="en-US" sz="1200" dirty="0"/>
                        <a:t>22.7%</a:t>
                      </a:r>
                    </a:p>
                  </a:txBody>
                  <a:tcPr marR="274320"/>
                </a:tc>
                <a:extLst>
                  <a:ext uri="{0D108BD9-81ED-4DB2-BD59-A6C34878D82A}">
                    <a16:rowId xmlns:a16="http://schemas.microsoft.com/office/drawing/2014/main" val="1719802063"/>
                  </a:ext>
                </a:extLst>
              </a:tr>
              <a:tr h="267282">
                <a:tc>
                  <a:txBody>
                    <a:bodyPr/>
                    <a:lstStyle/>
                    <a:p>
                      <a:r>
                        <a:rPr lang="en-US" sz="1200" dirty="0"/>
                        <a:t>Small Town</a:t>
                      </a:r>
                    </a:p>
                  </a:txBody>
                  <a:tcPr/>
                </a:tc>
                <a:tc>
                  <a:txBody>
                    <a:bodyPr/>
                    <a:lstStyle/>
                    <a:p>
                      <a:pPr algn="r"/>
                      <a:r>
                        <a:rPr lang="en-US" sz="1200" dirty="0"/>
                        <a:t>65.9%</a:t>
                      </a:r>
                    </a:p>
                  </a:txBody>
                  <a:tcPr marR="274320"/>
                </a:tc>
                <a:tc>
                  <a:txBody>
                    <a:bodyPr/>
                    <a:lstStyle/>
                    <a:p>
                      <a:pPr algn="r"/>
                      <a:r>
                        <a:rPr lang="en-US" sz="1200" dirty="0"/>
                        <a:t>7.7%</a:t>
                      </a:r>
                    </a:p>
                  </a:txBody>
                  <a:tcPr marR="274320"/>
                </a:tc>
                <a:tc>
                  <a:txBody>
                    <a:bodyPr/>
                    <a:lstStyle/>
                    <a:p>
                      <a:pPr algn="r"/>
                      <a:r>
                        <a:rPr lang="en-US" sz="1200" dirty="0"/>
                        <a:t>16.1%</a:t>
                      </a:r>
                    </a:p>
                  </a:txBody>
                  <a:tcPr marR="274320"/>
                </a:tc>
                <a:tc>
                  <a:txBody>
                    <a:bodyPr/>
                    <a:lstStyle/>
                    <a:p>
                      <a:pPr algn="r"/>
                      <a:r>
                        <a:rPr lang="en-US" sz="1200" dirty="0"/>
                        <a:t>10.3%</a:t>
                      </a:r>
                    </a:p>
                  </a:txBody>
                  <a:tcPr marR="274320"/>
                </a:tc>
                <a:extLst>
                  <a:ext uri="{0D108BD9-81ED-4DB2-BD59-A6C34878D82A}">
                    <a16:rowId xmlns:a16="http://schemas.microsoft.com/office/drawing/2014/main" val="2283000726"/>
                  </a:ext>
                </a:extLst>
              </a:tr>
              <a:tr h="267282">
                <a:tc>
                  <a:txBody>
                    <a:bodyPr/>
                    <a:lstStyle/>
                    <a:p>
                      <a:r>
                        <a:rPr lang="en-US" sz="1200" dirty="0"/>
                        <a:t>Suburban</a:t>
                      </a:r>
                    </a:p>
                  </a:txBody>
                  <a:tcPr/>
                </a:tc>
                <a:tc>
                  <a:txBody>
                    <a:bodyPr/>
                    <a:lstStyle/>
                    <a:p>
                      <a:pPr algn="r"/>
                      <a:r>
                        <a:rPr lang="en-US" sz="1200" dirty="0"/>
                        <a:t>76.9%</a:t>
                      </a:r>
                    </a:p>
                  </a:txBody>
                  <a:tcPr marR="274320"/>
                </a:tc>
                <a:tc>
                  <a:txBody>
                    <a:bodyPr/>
                    <a:lstStyle/>
                    <a:p>
                      <a:pPr algn="r"/>
                      <a:r>
                        <a:rPr lang="en-US" sz="1200" dirty="0"/>
                        <a:t>1.0%</a:t>
                      </a:r>
                    </a:p>
                  </a:txBody>
                  <a:tcPr marR="274320"/>
                </a:tc>
                <a:tc>
                  <a:txBody>
                    <a:bodyPr/>
                    <a:lstStyle/>
                    <a:p>
                      <a:pPr algn="r"/>
                      <a:r>
                        <a:rPr lang="en-US" sz="1200" dirty="0"/>
                        <a:t>18.0%</a:t>
                      </a:r>
                    </a:p>
                  </a:txBody>
                  <a:tcPr marR="274320"/>
                </a:tc>
                <a:tc>
                  <a:txBody>
                    <a:bodyPr/>
                    <a:lstStyle/>
                    <a:p>
                      <a:pPr algn="r"/>
                      <a:r>
                        <a:rPr lang="en-US" sz="1200" dirty="0"/>
                        <a:t>4.1%</a:t>
                      </a:r>
                    </a:p>
                  </a:txBody>
                  <a:tcPr marR="274320"/>
                </a:tc>
                <a:extLst>
                  <a:ext uri="{0D108BD9-81ED-4DB2-BD59-A6C34878D82A}">
                    <a16:rowId xmlns:a16="http://schemas.microsoft.com/office/drawing/2014/main" val="2027905922"/>
                  </a:ext>
                </a:extLst>
              </a:tr>
              <a:tr h="267282">
                <a:tc>
                  <a:txBody>
                    <a:bodyPr/>
                    <a:lstStyle/>
                    <a:p>
                      <a:r>
                        <a:rPr lang="en-US" sz="1200" dirty="0"/>
                        <a:t>Urban</a:t>
                      </a:r>
                    </a:p>
                  </a:txBody>
                  <a:tcPr/>
                </a:tc>
                <a:tc>
                  <a:txBody>
                    <a:bodyPr/>
                    <a:lstStyle/>
                    <a:p>
                      <a:pPr algn="r"/>
                      <a:r>
                        <a:rPr lang="en-US" sz="1200" dirty="0"/>
                        <a:t>62.6%</a:t>
                      </a:r>
                    </a:p>
                  </a:txBody>
                  <a:tcPr marR="274320"/>
                </a:tc>
                <a:tc>
                  <a:txBody>
                    <a:bodyPr/>
                    <a:lstStyle/>
                    <a:p>
                      <a:pPr algn="r"/>
                      <a:r>
                        <a:rPr lang="en-US" sz="1200" dirty="0"/>
                        <a:t>0.2%</a:t>
                      </a:r>
                    </a:p>
                  </a:txBody>
                  <a:tcPr marR="274320"/>
                </a:tc>
                <a:tc>
                  <a:txBody>
                    <a:bodyPr/>
                    <a:lstStyle/>
                    <a:p>
                      <a:pPr algn="r"/>
                      <a:r>
                        <a:rPr lang="en-US" sz="1200" dirty="0"/>
                        <a:t>30.6%</a:t>
                      </a:r>
                    </a:p>
                  </a:txBody>
                  <a:tcPr marR="274320"/>
                </a:tc>
                <a:tc>
                  <a:txBody>
                    <a:bodyPr/>
                    <a:lstStyle/>
                    <a:p>
                      <a:pPr algn="r"/>
                      <a:r>
                        <a:rPr lang="en-US" sz="1200" dirty="0"/>
                        <a:t>6.6%</a:t>
                      </a:r>
                    </a:p>
                  </a:txBody>
                  <a:tcPr marR="274320"/>
                </a:tc>
                <a:extLst>
                  <a:ext uri="{0D108BD9-81ED-4DB2-BD59-A6C34878D82A}">
                    <a16:rowId xmlns:a16="http://schemas.microsoft.com/office/drawing/2014/main" val="3550435643"/>
                  </a:ext>
                </a:extLst>
              </a:tr>
            </a:tbl>
          </a:graphicData>
        </a:graphic>
      </p:graphicFrame>
    </p:spTree>
    <p:extLst>
      <p:ext uri="{BB962C8B-B14F-4D97-AF65-F5344CB8AC3E}">
        <p14:creationId xmlns:p14="http://schemas.microsoft.com/office/powerpoint/2010/main" val="2920504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Suburban real property values have grown the fastest since 2017</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909922860"/>
              </p:ext>
            </p:extLst>
          </p:nvPr>
        </p:nvGraphicFramePr>
        <p:xfrm>
          <a:off x="905162" y="1600201"/>
          <a:ext cx="6613237" cy="4190999"/>
        </p:xfrm>
        <a:graphic>
          <a:graphicData uri="http://schemas.openxmlformats.org/drawingml/2006/chart">
            <c:chart xmlns:c="http://schemas.openxmlformats.org/drawingml/2006/chart" xmlns:r="http://schemas.openxmlformats.org/officeDocument/2006/relationships" r:id="rId2"/>
          </a:graphicData>
        </a:graphic>
      </p:graphicFrame>
      <p:sp>
        <p:nvSpPr>
          <p:cNvPr id="6" name="Content Placeholder 5"/>
          <p:cNvSpPr>
            <a:spLocks noGrp="1"/>
          </p:cNvSpPr>
          <p:nvPr>
            <p:ph sz="quarter" idx="10"/>
          </p:nvPr>
        </p:nvSpPr>
        <p:spPr>
          <a:xfrm>
            <a:off x="7518399" y="1610502"/>
            <a:ext cx="4268133" cy="4442307"/>
          </a:xfrm>
        </p:spPr>
        <p:txBody>
          <a:bodyPr/>
          <a:lstStyle/>
          <a:p>
            <a:r>
              <a:rPr lang="en-US" sz="1600" dirty="0"/>
              <a:t>All school district types have gained real property value since 2017. Statewide, real property value increased 23.2%.</a:t>
            </a:r>
          </a:p>
          <a:p>
            <a:r>
              <a:rPr lang="en-US" sz="1600" dirty="0"/>
              <a:t>Values increased the fastest in suburban districts, at 25.3%. Small town and urban districts grew near the statewide average. </a:t>
            </a:r>
          </a:p>
          <a:p>
            <a:r>
              <a:rPr lang="en-US" sz="1600" dirty="0"/>
              <a:t>While rural district values grew more slowly due to decreases in agricultural real property value, rural residential property values grew by 31.7%, the fastest of all district types.</a:t>
            </a:r>
          </a:p>
          <a:p>
            <a:r>
              <a:rPr lang="en-US" sz="1600" dirty="0"/>
              <a:t>Statewide change in Class I property values by property type, 2017-2022:</a:t>
            </a:r>
          </a:p>
          <a:p>
            <a:pPr lvl="1"/>
            <a:r>
              <a:rPr lang="en-US" sz="1400" dirty="0"/>
              <a:t> 28.3% Residential</a:t>
            </a:r>
          </a:p>
          <a:p>
            <a:pPr lvl="1"/>
            <a:r>
              <a:rPr lang="en-US" sz="1400" dirty="0"/>
              <a:t>-6.4% Agricultural </a:t>
            </a:r>
            <a:endParaRPr lang="en-US" sz="1600" dirty="0"/>
          </a:p>
          <a:p>
            <a:r>
              <a:rPr lang="en-US" sz="1600" dirty="0"/>
              <a:t>County auditors reappraise real property values every six years and update values in the third year following each reappraisal. </a:t>
            </a:r>
          </a:p>
          <a:p>
            <a:endParaRPr lang="en-US" sz="1600" dirty="0"/>
          </a:p>
          <a:p>
            <a:endParaRPr lang="en-US" sz="1600" dirty="0"/>
          </a:p>
          <a:p>
            <a:pPr lvl="1"/>
            <a:endParaRPr lang="en-US" sz="1200" dirty="0"/>
          </a:p>
          <a:p>
            <a:pPr marL="0" indent="0">
              <a:buNone/>
            </a:pPr>
            <a:endParaRPr lang="en-US" dirty="0"/>
          </a:p>
        </p:txBody>
      </p:sp>
      <p:sp>
        <p:nvSpPr>
          <p:cNvPr id="5" name="TextBox 4"/>
          <p:cNvSpPr txBox="1"/>
          <p:nvPr/>
        </p:nvSpPr>
        <p:spPr>
          <a:xfrm>
            <a:off x="905162" y="5791200"/>
            <a:ext cx="2408382" cy="261610"/>
          </a:xfrm>
          <a:prstGeom prst="rect">
            <a:avLst/>
          </a:prstGeom>
          <a:noFill/>
        </p:spPr>
        <p:txBody>
          <a:bodyPr wrap="square" rtlCol="0">
            <a:spAutoFit/>
          </a:bodyPr>
          <a:lstStyle/>
          <a:p>
            <a:r>
              <a:rPr lang="en-US" sz="1100" dirty="0">
                <a:latin typeface="+mn-lt"/>
              </a:rPr>
              <a:t>Source: Ohio Department of Taxation</a:t>
            </a:r>
          </a:p>
        </p:txBody>
      </p:sp>
    </p:spTree>
    <p:extLst>
      <p:ext uri="{BB962C8B-B14F-4D97-AF65-F5344CB8AC3E}">
        <p14:creationId xmlns:p14="http://schemas.microsoft.com/office/powerpoint/2010/main" val="1141149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Map&#10;&#10;Description automatically generated">
            <a:extLst>
              <a:ext uri="{FF2B5EF4-FFF2-40B4-BE49-F238E27FC236}">
                <a16:creationId xmlns:a16="http://schemas.microsoft.com/office/drawing/2014/main" id="{91759C2C-0F5C-48FE-0473-03E8AFC02AE5}"/>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9777" t="6539" r="11657" b="5513"/>
          <a:stretch/>
        </p:blipFill>
        <p:spPr>
          <a:xfrm>
            <a:off x="1517248" y="1714196"/>
            <a:ext cx="4759374" cy="4317019"/>
          </a:xfrm>
          <a:prstGeom prst="rect">
            <a:avLst/>
          </a:prstGeom>
        </p:spPr>
      </p:pic>
      <p:sp>
        <p:nvSpPr>
          <p:cNvPr id="2" name="Title 1"/>
          <p:cNvSpPr>
            <a:spLocks noGrp="1"/>
          </p:cNvSpPr>
          <p:nvPr>
            <p:ph type="title"/>
          </p:nvPr>
        </p:nvSpPr>
        <p:spPr/>
        <p:txBody>
          <a:bodyPr/>
          <a:lstStyle/>
          <a:p>
            <a:r>
              <a:rPr lang="en-US" sz="3200" dirty="0"/>
              <a:t>Public utility tangible personal property values have grown rapidly in northern and southeastern regions</a:t>
            </a:r>
          </a:p>
        </p:txBody>
      </p:sp>
      <p:sp>
        <p:nvSpPr>
          <p:cNvPr id="11" name="Content Placeholder 10"/>
          <p:cNvSpPr>
            <a:spLocks noGrp="1"/>
          </p:cNvSpPr>
          <p:nvPr>
            <p:ph sz="half" idx="1"/>
          </p:nvPr>
        </p:nvSpPr>
        <p:spPr>
          <a:xfrm>
            <a:off x="6502400" y="1627095"/>
            <a:ext cx="5080000" cy="4530725"/>
          </a:xfrm>
        </p:spPr>
        <p:txBody>
          <a:bodyPr/>
          <a:lstStyle/>
          <a:p>
            <a:r>
              <a:rPr lang="en-US" sz="1400" dirty="0"/>
              <a:t>PUTPP values grew rapidly from 2017 to 2022, increasing 79.0% statewide.</a:t>
            </a:r>
          </a:p>
          <a:p>
            <a:r>
              <a:rPr lang="en-US" sz="1400" dirty="0"/>
              <a:t>This value grew fastest in school districts in northern and southeastern Ohio affected by the completion of the Rover Pipeline, which carries natural gas from shale production areas to markets in the U.S. and Canada.</a:t>
            </a:r>
          </a:p>
          <a:p>
            <a:pPr lvl="1"/>
            <a:r>
              <a:rPr lang="en-US" sz="1200" dirty="0"/>
              <a:t>Districts with the largest growth (shaded in darker blues in the adjacent map) are generally located along the pipeline’s path.</a:t>
            </a:r>
          </a:p>
          <a:p>
            <a:pPr lvl="1"/>
            <a:r>
              <a:rPr lang="en-US" sz="1200" dirty="0"/>
              <a:t>PUTPP values in these districts range from about seven to 39 times their 2017 values. PUTPP values in Mohawk Local Schools (Wyandot County) grew 600% from 2017 to 2022, while Buckeye Central Local School District (Crawford County) grew over 3,800%.</a:t>
            </a:r>
          </a:p>
          <a:p>
            <a:r>
              <a:rPr lang="en-US" sz="1400" dirty="0"/>
              <a:t>Ten districts lost PUTPP value since 2017 (shaded in red).</a:t>
            </a:r>
          </a:p>
          <a:p>
            <a:pPr lvl="1"/>
            <a:r>
              <a:rPr lang="en-US" sz="1200" dirty="0"/>
              <a:t>Many have coal-fired or nuclear power plants in their territory.</a:t>
            </a:r>
          </a:p>
          <a:p>
            <a:pPr lvl="1"/>
            <a:r>
              <a:rPr lang="en-US" sz="1200" dirty="0"/>
              <a:t>Examples: Manchester Local in Adams County (-66.4%), Felicity-Franklin Local in Clermont County (-36.7%), New Richmond Exempted Village in Clermont County (-26.2%), and Copley-Fairlawn City in Summit County (-25.6%).</a:t>
            </a:r>
          </a:p>
          <a:p>
            <a:r>
              <a:rPr lang="en-US" sz="1400" dirty="0"/>
              <a:t>Unlike existing real property, taxes on PUTPP value are not affected by tax reduction factors; taxes on this property grow at the same rate as property values grow.</a:t>
            </a:r>
            <a:endParaRPr lang="en-US" sz="1200" dirty="0"/>
          </a:p>
        </p:txBody>
      </p:sp>
      <p:sp>
        <p:nvSpPr>
          <p:cNvPr id="8" name="Text Box 234"/>
          <p:cNvSpPr txBox="1"/>
          <p:nvPr/>
        </p:nvSpPr>
        <p:spPr>
          <a:xfrm>
            <a:off x="1752599" y="1546329"/>
            <a:ext cx="3400059" cy="493528"/>
          </a:xfrm>
          <a:prstGeom prst="rect">
            <a:avLst/>
          </a:prstGeom>
          <a:noFill/>
          <a:ln>
            <a:noFill/>
          </a:ln>
        </p:spPr>
        <p:txBody>
          <a:bodyPr rot="0" spcFirstLastPara="0" vert="horz" wrap="square" lIns="0" tIns="0" rIns="0" bIns="0" numCol="1" spcCol="0" rtlCol="0" fromWordArt="0" anchor="t" anchorCtr="0" forceAA="0" compatLnSpc="1">
            <a:prstTxWarp prst="textNoShape">
              <a:avLst/>
            </a:prstTxWarp>
            <a:noAutofit/>
          </a:bodyPr>
          <a:lstStyle/>
          <a:p>
            <a:pPr marL="0" marR="0" indent="0" algn="ctr">
              <a:spcBef>
                <a:spcPts val="0"/>
              </a:spcBef>
              <a:spcAft>
                <a:spcPts val="0"/>
              </a:spcAft>
            </a:pPr>
            <a:r>
              <a:rPr lang="en-US" sz="1200" i="0" dirty="0">
                <a:effectLst/>
                <a:latin typeface="Calibri" panose="020F0502020204030204" pitchFamily="34" charset="0"/>
                <a:ea typeface="Palatino Linotype" panose="02040502050505030304" pitchFamily="18" charset="0"/>
                <a:cs typeface="Calibri" panose="020F0502020204030204" pitchFamily="34" charset="0"/>
              </a:rPr>
              <a:t>Public Utility Tangible Personal Property Value Growth by School District, TY 2017-TY 2022</a:t>
            </a:r>
            <a:endParaRPr lang="en-US" sz="1200" i="1" dirty="0">
              <a:effectLst/>
              <a:latin typeface="Calibri" panose="020F0502020204030204" pitchFamily="34" charset="0"/>
              <a:ea typeface="Palatino Linotype" panose="02040502050505030304" pitchFamily="18" charset="0"/>
              <a:cs typeface="Times New Roman" panose="02020603050405020304" pitchFamily="18" charset="0"/>
            </a:endParaRPr>
          </a:p>
        </p:txBody>
      </p:sp>
      <p:sp>
        <p:nvSpPr>
          <p:cNvPr id="9" name="TextBox 8"/>
          <p:cNvSpPr txBox="1"/>
          <p:nvPr/>
        </p:nvSpPr>
        <p:spPr>
          <a:xfrm>
            <a:off x="1062796" y="5769605"/>
            <a:ext cx="2389833" cy="261610"/>
          </a:xfrm>
          <a:prstGeom prst="rect">
            <a:avLst/>
          </a:prstGeom>
          <a:noFill/>
        </p:spPr>
        <p:txBody>
          <a:bodyPr wrap="square" rtlCol="0">
            <a:spAutoFit/>
          </a:bodyPr>
          <a:lstStyle/>
          <a:p>
            <a:r>
              <a:rPr lang="en-US" sz="1100" dirty="0">
                <a:latin typeface="+mn-lt"/>
              </a:rPr>
              <a:t>Source: Ohio Department of Taxation</a:t>
            </a:r>
          </a:p>
        </p:txBody>
      </p:sp>
    </p:spTree>
    <p:extLst>
      <p:ext uri="{BB962C8B-B14F-4D97-AF65-F5344CB8AC3E}">
        <p14:creationId xmlns:p14="http://schemas.microsoft.com/office/powerpoint/2010/main" val="3580807261"/>
      </p:ext>
    </p:extLst>
  </p:cSld>
  <p:clrMapOvr>
    <a:masterClrMapping/>
  </p:clrMapOvr>
</p:sld>
</file>

<file path=ppt/theme/theme1.xml><?xml version="1.0" encoding="utf-8"?>
<a:theme xmlns:a="http://schemas.openxmlformats.org/drawingml/2006/main" name="Layers">
  <a:themeElements>
    <a:clrScheme name="Custom 1">
      <a:dk1>
        <a:sysClr val="windowText" lastClr="000000"/>
      </a:dk1>
      <a:lt1>
        <a:sysClr val="window" lastClr="FFFFFF"/>
      </a:lt1>
      <a:dk2>
        <a:srgbClr val="1F497D"/>
      </a:dk2>
      <a:lt2>
        <a:srgbClr val="EEECE1"/>
      </a:lt2>
      <a:accent1>
        <a:srgbClr val="002163"/>
      </a:accent1>
      <a:accent2>
        <a:srgbClr val="C0504D"/>
      </a:accent2>
      <a:accent3>
        <a:srgbClr val="9BBB59"/>
      </a:accent3>
      <a:accent4>
        <a:srgbClr val="FF0000"/>
      </a:accent4>
      <a:accent5>
        <a:srgbClr val="4BACC6"/>
      </a:accent5>
      <a:accent6>
        <a:srgbClr val="F79646"/>
      </a:accent6>
      <a:hlink>
        <a:srgbClr val="0070C0"/>
      </a:hlink>
      <a:folHlink>
        <a:srgbClr val="0070C0"/>
      </a:folHlink>
    </a:clrScheme>
    <a:fontScheme name="FN font theme">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Office Theme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Office Theme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Office Theme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Office Theme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Office Theme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Office Theme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Office Theme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hio Facts Template.potx" id="{ABE8DC34-85DB-4B5F-A7CC-9DF3C49791B1}" vid="{4C6E6946-AD51-4E2D-94F2-CFE20DE60ADE}"/>
    </a:ext>
  </a:extLst>
</a:theme>
</file>

<file path=docProps/app.xml><?xml version="1.0" encoding="utf-8"?>
<Properties xmlns="http://schemas.openxmlformats.org/officeDocument/2006/extended-properties" xmlns:vt="http://schemas.openxmlformats.org/officeDocument/2006/docPropsVTypes">
  <TotalTime>24305</TotalTime>
  <Words>596</Words>
  <Application>Microsoft Office PowerPoint</Application>
  <PresentationFormat>Widescreen</PresentationFormat>
  <Paragraphs>64</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Calibri</vt:lpstr>
      <vt:lpstr>Georgia</vt:lpstr>
      <vt:lpstr>Times New Roman</vt:lpstr>
      <vt:lpstr>Wingdings</vt:lpstr>
      <vt:lpstr>Layers</vt:lpstr>
      <vt:lpstr>School District Taxable Property Values</vt:lpstr>
      <vt:lpstr>Residential and agricultural property comprise the bulk of state total taxable value</vt:lpstr>
      <vt:lpstr>Suburban real property values have grown the fastest since 2017</vt:lpstr>
      <vt:lpstr>Public utility tangible personal property values have grown rapidly in northern and southeastern regions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Growth in Aggregate Real Property Values Higher in non-Rural Districts</dc:title>
  <dc:creator>James Clark-Stewart</dc:creator>
  <cp:lastModifiedBy>Linda Bayer</cp:lastModifiedBy>
  <cp:revision>86</cp:revision>
  <dcterms:created xsi:type="dcterms:W3CDTF">2022-06-30T20:33:01Z</dcterms:created>
  <dcterms:modified xsi:type="dcterms:W3CDTF">2024-09-09T19:10:42Z</dcterms:modified>
</cp:coreProperties>
</file>