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7" r:id="rId2"/>
  </p:sldMasterIdLst>
  <p:sldIdLst>
    <p:sldId id="261" r:id="rId3"/>
    <p:sldId id="258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BDBF730-44CF-6748-F474-7F4D1CF69DFE}" name="Jason Phillips" initials="JP" userId="S::jason.phillips@lsc.ohio.gov::ea0ec139-2fc0-4502-b5ec-b0f6bb2944ca" providerId="AD"/>
  <p188:author id="{B7DAF686-FC99-F2A9-DD80-E76AB30F377B}" name="Brian Hoffmeister" initials="BH" userId="S::Brian.Hoffmeister@lsc.ohio.gov::cb38f3ec-d2db-4c81-abc0-b30d05954a3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2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7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microsoft.com/office/2018/10/relationships/authors" Target="authors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>
                <a:solidFill>
                  <a:schemeClr val="tx1"/>
                </a:solidFill>
              </a:rPr>
              <a:t>Annual</a:t>
            </a:r>
            <a:r>
              <a:rPr lang="en-US" sz="1600" baseline="0" dirty="0">
                <a:solidFill>
                  <a:schemeClr val="tx1"/>
                </a:solidFill>
              </a:rPr>
              <a:t> Growth in Scholarship Program Spending</a:t>
            </a:r>
            <a:endParaRPr lang="en-US" sz="16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358725906623894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037097602376912"/>
          <c:y val="0.1234338875124842"/>
          <c:w val="0.86400120195769414"/>
          <c:h val="0.7034225206782579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Sheet1!$B$2:$B$13</c:f>
              <c:numCache>
                <c:formatCode>0.0%</c:formatCode>
                <c:ptCount val="10"/>
                <c:pt idx="0">
                  <c:v>0.18847838813503026</c:v>
                </c:pt>
                <c:pt idx="1">
                  <c:v>0.2792247228442748</c:v>
                </c:pt>
                <c:pt idx="2">
                  <c:v>0.12057753079516487</c:v>
                </c:pt>
                <c:pt idx="3">
                  <c:v>8.8388334599028617E-2</c:v>
                </c:pt>
                <c:pt idx="4">
                  <c:v>6.907568787670737E-2</c:v>
                </c:pt>
                <c:pt idx="5">
                  <c:v>0.13768620545800259</c:v>
                </c:pt>
                <c:pt idx="6">
                  <c:v>0.12729845738363288</c:v>
                </c:pt>
                <c:pt idx="7">
                  <c:v>0.24759348559007432</c:v>
                </c:pt>
                <c:pt idx="8">
                  <c:v>0.10047142814251386</c:v>
                </c:pt>
                <c:pt idx="9">
                  <c:v>0.57409569883290157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D61-4CD3-9C41-297DFFBE47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552721040"/>
        <c:axId val="5527190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Sheet1!$A$1</c15:sqref>
                        </c15:formulaRef>
                      </c:ext>
                    </c:extLst>
                    <c:strCache>
                      <c:ptCount val="1"/>
                      <c:pt idx="0">
                        <c:v>Column1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Sheet1!$A$2:$A$13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Sheet1!$A$2:$A$13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0-8966-43C8-B7FD-B0F7D11CC7C0}"/>
                  </c:ext>
                </c:extLst>
              </c15:ser>
            </c15:filteredBarSeries>
          </c:ext>
        </c:extLst>
      </c:barChart>
      <c:catAx>
        <c:axId val="5527210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>
                    <a:solidFill>
                      <a:schemeClr val="tx1"/>
                    </a:solidFill>
                  </a:rPr>
                  <a:t>Fiscal</a:t>
                </a:r>
                <a:r>
                  <a:rPr lang="en-US" sz="1200" baseline="0" dirty="0">
                    <a:solidFill>
                      <a:schemeClr val="tx1"/>
                    </a:solidFill>
                  </a:rPr>
                  <a:t> Year</a:t>
                </a:r>
                <a:endParaRPr lang="en-US" sz="1200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.46857676377787655"/>
              <c:y val="0.9149840642384560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719072"/>
        <c:crosses val="autoZero"/>
        <c:auto val="1"/>
        <c:lblAlgn val="ctr"/>
        <c:lblOffset val="100"/>
        <c:noMultiLvlLbl val="0"/>
      </c:catAx>
      <c:valAx>
        <c:axId val="552719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721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>
                <a:solidFill>
                  <a:schemeClr val="tx1"/>
                </a:solidFill>
              </a:rPr>
              <a:t>Annual</a:t>
            </a:r>
            <a:r>
              <a:rPr lang="en-US" sz="1600" baseline="0" dirty="0">
                <a:solidFill>
                  <a:schemeClr val="tx1"/>
                </a:solidFill>
              </a:rPr>
              <a:t> Growth in Community and STEM School </a:t>
            </a:r>
            <a:br>
              <a:rPr lang="en-US" sz="1600" baseline="0" dirty="0">
                <a:solidFill>
                  <a:schemeClr val="tx1"/>
                </a:solidFill>
              </a:rPr>
            </a:br>
            <a:r>
              <a:rPr lang="en-US" sz="1600" baseline="0" dirty="0">
                <a:solidFill>
                  <a:schemeClr val="tx1"/>
                </a:solidFill>
              </a:rPr>
              <a:t>State Funding</a:t>
            </a:r>
            <a:endParaRPr lang="en-US" sz="16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01500504254768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037097602376912"/>
          <c:y val="0.14534720346118882"/>
          <c:w val="0.86400120195769414"/>
          <c:h val="0.68150905426643971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2.1069371819167721E-3"/>
                  <c:y val="9.39147205038770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280-4855-B5BF-F4E45ADC5690}"/>
                </c:ext>
              </c:extLst>
            </c:dLbl>
            <c:dLbl>
              <c:idx val="3"/>
              <c:layout>
                <c:manualLayout>
                  <c:x val="0"/>
                  <c:y val="1.56526999126420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280-4855-B5BF-F4E45ADC56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Sheet1!$B$2:$B$11</c:f>
              <c:numCache>
                <c:formatCode>0.0%</c:formatCode>
                <c:ptCount val="10"/>
                <c:pt idx="0">
                  <c:v>3.4366538326653373E-2</c:v>
                </c:pt>
                <c:pt idx="1">
                  <c:v>5.6577213857851305E-3</c:v>
                </c:pt>
                <c:pt idx="2">
                  <c:v>-2.5549758711091664E-2</c:v>
                </c:pt>
                <c:pt idx="3">
                  <c:v>-3.4663575923683743E-2</c:v>
                </c:pt>
                <c:pt idx="4">
                  <c:v>-1.0170651428588084E-2</c:v>
                </c:pt>
                <c:pt idx="5">
                  <c:v>4.5973199272464793E-2</c:v>
                </c:pt>
                <c:pt idx="6">
                  <c:v>8.3946254582335289E-2</c:v>
                </c:pt>
                <c:pt idx="7">
                  <c:v>9.2359997710086184E-2</c:v>
                </c:pt>
                <c:pt idx="8">
                  <c:v>1.9328383686094686E-2</c:v>
                </c:pt>
                <c:pt idx="9">
                  <c:v>0.21764942680221444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80-4855-B5BF-F4E45ADC56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552721040"/>
        <c:axId val="5527190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Sheet1!$A$1</c15:sqref>
                        </c15:formulaRef>
                      </c:ext>
                    </c:extLst>
                    <c:strCache>
                      <c:ptCount val="1"/>
                      <c:pt idx="0">
                        <c:v>Column1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Sheet1!$A$2:$A$11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Sheet1!$A$2:$A$11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7280-4855-B5BF-F4E45ADC5690}"/>
                  </c:ext>
                </c:extLst>
              </c15:ser>
            </c15:filteredBarSeries>
          </c:ext>
        </c:extLst>
      </c:barChart>
      <c:catAx>
        <c:axId val="5527210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>
                    <a:solidFill>
                      <a:schemeClr val="tx1"/>
                    </a:solidFill>
                  </a:rPr>
                  <a:t>Fiscal</a:t>
                </a:r>
                <a:r>
                  <a:rPr lang="en-US" sz="1200" baseline="0" dirty="0">
                    <a:solidFill>
                      <a:schemeClr val="tx1"/>
                    </a:solidFill>
                  </a:rPr>
                  <a:t> Year</a:t>
                </a:r>
                <a:endParaRPr lang="en-US" sz="1200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.46857676377787655"/>
              <c:y val="0.9149840642384560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719072"/>
        <c:crosses val="autoZero"/>
        <c:auto val="1"/>
        <c:lblAlgn val="ctr"/>
        <c:lblOffset val="100"/>
        <c:noMultiLvlLbl val="0"/>
      </c:catAx>
      <c:valAx>
        <c:axId val="552719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721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  <p:extLst>
      <p:ext uri="{BB962C8B-B14F-4D97-AF65-F5344CB8AC3E}">
        <p14:creationId xmlns:p14="http://schemas.microsoft.com/office/powerpoint/2010/main" val="3380610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1431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37671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27904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3875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61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89680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23540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9270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47114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  <p:extLst>
      <p:ext uri="{BB962C8B-B14F-4D97-AF65-F5344CB8AC3E}">
        <p14:creationId xmlns:p14="http://schemas.microsoft.com/office/powerpoint/2010/main" val="2198461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  <p:extLst>
      <p:ext uri="{BB962C8B-B14F-4D97-AF65-F5344CB8AC3E}">
        <p14:creationId xmlns:p14="http://schemas.microsoft.com/office/powerpoint/2010/main" val="100620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40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hyperlink" Target="https://www.lsc.ohio.gov/" TargetMode="Externa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10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  <p:extLst>
      <p:ext uri="{BB962C8B-B14F-4D97-AF65-F5344CB8AC3E}">
        <p14:creationId xmlns:p14="http://schemas.microsoft.com/office/powerpoint/2010/main" val="2072705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4" r:id="rId7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  <p:extLst>
      <p:ext uri="{BB962C8B-B14F-4D97-AF65-F5344CB8AC3E}">
        <p14:creationId xmlns:p14="http://schemas.microsoft.com/office/powerpoint/2010/main" val="102046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School Choice Programs</a:t>
            </a:r>
          </a:p>
        </p:txBody>
      </p:sp>
      <p:sp>
        <p:nvSpPr>
          <p:cNvPr id="30" name="Subtitle 29"/>
          <p:cNvSpPr>
            <a:spLocks noGrp="1"/>
          </p:cNvSpPr>
          <p:nvPr>
            <p:ph type="subTitle" idx="4294967295"/>
          </p:nvPr>
        </p:nvSpPr>
        <p:spPr>
          <a:xfrm>
            <a:off x="1828800" y="3962400"/>
            <a:ext cx="9144000" cy="16002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298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State scholarship spending grew 57% in FY 2024 due primarily to universal eligibility for </a:t>
            </a:r>
            <a:r>
              <a:rPr lang="en-US" sz="3200" dirty="0" err="1"/>
              <a:t>EdChoice</a:t>
            </a:r>
            <a:endParaRPr lang="en-US" sz="32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11021691"/>
              </p:ext>
            </p:extLst>
          </p:nvPr>
        </p:nvGraphicFramePr>
        <p:xfrm>
          <a:off x="6422091" y="3848101"/>
          <a:ext cx="5160309" cy="2187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1978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913699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828039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  <a:gridCol w="856593">
                  <a:extLst>
                    <a:ext uri="{9D8B030D-6E8A-4147-A177-3AD203B41FA5}">
                      <a16:colId xmlns:a16="http://schemas.microsoft.com/office/drawing/2014/main" val="3825980728"/>
                    </a:ext>
                  </a:extLst>
                </a:gridCol>
              </a:tblGrid>
              <a:tr h="265665"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State Scholarship Spending </a:t>
                      </a:r>
                      <a:r>
                        <a:rPr lang="en-US" sz="1100" baseline="0" dirty="0"/>
                        <a:t>by Program, FY 2024</a:t>
                      </a:r>
                      <a:endParaRPr 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413256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Program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Student</a:t>
                      </a:r>
                      <a:r>
                        <a:rPr lang="en-US" sz="1050" b="1" baseline="0" dirty="0">
                          <a:solidFill>
                            <a:schemeClr val="bg1"/>
                          </a:solidFill>
                        </a:rPr>
                        <a:t>s</a:t>
                      </a:r>
                      <a:endParaRPr lang="en-US" sz="105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Spending (millions)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Share of Spending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25090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err="1"/>
                        <a:t>EdChoice</a:t>
                      </a:r>
                      <a:r>
                        <a:rPr lang="en-US" sz="1050" baseline="0" dirty="0"/>
                        <a:t> Expansion scholarships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86,850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$404.6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42.1%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25090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Traditional </a:t>
                      </a:r>
                      <a:r>
                        <a:rPr lang="en-US" sz="1050" dirty="0" err="1"/>
                        <a:t>EdChoice</a:t>
                      </a:r>
                      <a:r>
                        <a:rPr lang="en-US" sz="1050" dirty="0"/>
                        <a:t> scholarships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40,273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$272.1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28.3%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984534247"/>
                  </a:ext>
                </a:extLst>
              </a:tr>
              <a:tr h="25090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Autism scholarships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4,572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$135.3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14.1%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840228244"/>
                  </a:ext>
                </a:extLst>
              </a:tr>
              <a:tr h="250905">
                <a:tc>
                  <a:txBody>
                    <a:bodyPr/>
                    <a:lstStyle/>
                    <a:p>
                      <a:r>
                        <a:rPr lang="en-US" sz="1050" dirty="0"/>
                        <a:t>Jon Peterson Special Needs scholarships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7,914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$95.2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9.9%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  <a:tr h="250905">
                <a:tc>
                  <a:txBody>
                    <a:bodyPr/>
                    <a:lstStyle/>
                    <a:p>
                      <a:r>
                        <a:rPr lang="en-US" sz="1050" dirty="0"/>
                        <a:t>Cleveland scholarships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7,769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tabLst/>
                      </a:pPr>
                      <a:r>
                        <a:rPr lang="en-US" sz="1050" dirty="0"/>
                        <a:t>$53.3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5.5%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  <a:tr h="250905">
                <a:tc>
                  <a:txBody>
                    <a:bodyPr/>
                    <a:lstStyle/>
                    <a:p>
                      <a:pPr algn="r"/>
                      <a:r>
                        <a:rPr lang="en-US" sz="105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b="1" dirty="0"/>
                        <a:t>147,378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tabLst/>
                      </a:pPr>
                      <a:r>
                        <a:rPr lang="en-US" sz="1050" b="1" dirty="0"/>
                        <a:t>$960.6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b="1" dirty="0"/>
                        <a:t>100%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175281173"/>
                  </a:ext>
                </a:extLst>
              </a:tr>
            </a:tbl>
          </a:graphicData>
        </a:graphic>
      </p:graphicFrame>
      <p:sp>
        <p:nvSpPr>
          <p:cNvPr id="10" name="Content Placeholder 3"/>
          <p:cNvSpPr>
            <a:spLocks noGrp="1"/>
          </p:cNvSpPr>
          <p:nvPr>
            <p:ph sz="quarter" idx="13"/>
          </p:nvPr>
        </p:nvSpPr>
        <p:spPr>
          <a:xfrm>
            <a:off x="6280414" y="1592581"/>
            <a:ext cx="5378186" cy="2255520"/>
          </a:xfrm>
        </p:spPr>
        <p:txBody>
          <a:bodyPr/>
          <a:lstStyle/>
          <a:p>
            <a:r>
              <a:rPr lang="en-US" sz="1200" dirty="0"/>
              <a:t>Total spending on state scholarships to attend K-12 private schools increased by $350.3 million (57.4%) in FY 2024, to $960.6 million.</a:t>
            </a:r>
          </a:p>
          <a:p>
            <a:pPr lvl="1"/>
            <a:r>
              <a:rPr lang="en-US" sz="1050" dirty="0"/>
              <a:t>Of this growth, $280.2 million (80.0%) was due to the </a:t>
            </a:r>
            <a:r>
              <a:rPr lang="en-US" sz="1050" dirty="0" err="1"/>
              <a:t>EdChoice</a:t>
            </a:r>
            <a:r>
              <a:rPr lang="en-US" sz="1050" dirty="0"/>
              <a:t> Expansion Program.</a:t>
            </a:r>
          </a:p>
          <a:p>
            <a:pPr lvl="1"/>
            <a:r>
              <a:rPr lang="en-US" sz="1050" dirty="0"/>
              <a:t>In FY 2024, the </a:t>
            </a:r>
            <a:r>
              <a:rPr lang="en-US" sz="1050" dirty="0" err="1"/>
              <a:t>EdChoice</a:t>
            </a:r>
            <a:r>
              <a:rPr lang="en-US" sz="1050" dirty="0"/>
              <a:t> Expansion Program became open to all students, regardless of income, with means-tested award amounts. </a:t>
            </a:r>
          </a:p>
          <a:p>
            <a:pPr lvl="1"/>
            <a:r>
              <a:rPr lang="en-US" sz="1050" dirty="0"/>
              <a:t>Formerly, only students at or below 250% of the federal poverty level were eligible.</a:t>
            </a:r>
          </a:p>
          <a:p>
            <a:pPr lvl="1"/>
            <a:r>
              <a:rPr lang="en-US" sz="1050" dirty="0"/>
              <a:t>Total spending on other scholarship programs increased by $70.2 million (14.4%).</a:t>
            </a:r>
          </a:p>
          <a:p>
            <a:r>
              <a:rPr lang="en-US" sz="1200" dirty="0"/>
              <a:t>In FY 2024, 147,400 full-time equivalent students received a scholarship, an increase of 67,400 students (84.2%) from FY 2023. </a:t>
            </a:r>
          </a:p>
          <a:p>
            <a:pPr lvl="1"/>
            <a:r>
              <a:rPr lang="en-US" sz="1100" dirty="0" err="1"/>
              <a:t>EdChoice</a:t>
            </a:r>
            <a:r>
              <a:rPr lang="en-US" sz="1100" dirty="0"/>
              <a:t> Expansion was responsible for nearly all (95.4%) of this growth, increasing by 64,300 students.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53728" y="5737113"/>
            <a:ext cx="3048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Department of Education and Workforce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6536313"/>
              </p:ext>
            </p:extLst>
          </p:nvPr>
        </p:nvGraphicFramePr>
        <p:xfrm>
          <a:off x="866274" y="1592581"/>
          <a:ext cx="5414139" cy="4271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3445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and STEM school state funding increased 22% in FY 2024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019364" y="1610504"/>
            <a:ext cx="4672573" cy="2872586"/>
          </a:xfrm>
        </p:spPr>
        <p:txBody>
          <a:bodyPr/>
          <a:lstStyle/>
          <a:p>
            <a:r>
              <a:rPr lang="en-US" sz="1200" dirty="0"/>
              <a:t>State funding for community and STEM schools increased by $244.1 million (21.8%) in FY 2024, to a total of $1.37 billion.</a:t>
            </a:r>
          </a:p>
          <a:p>
            <a:pPr lvl="1"/>
            <a:r>
              <a:rPr lang="en-US" sz="1050" dirty="0"/>
              <a:t>Community and STEM schools are public schools governed independently from any school district.</a:t>
            </a:r>
          </a:p>
          <a:p>
            <a:pPr lvl="1"/>
            <a:r>
              <a:rPr lang="en-US" sz="1050" dirty="0"/>
              <a:t>“State funding” represents the three major sources of state funding for the schools: (1) foundation aid, (2) quality schools support, and </a:t>
            </a:r>
            <a:br>
              <a:rPr lang="en-US" sz="1050" dirty="0"/>
            </a:br>
            <a:r>
              <a:rPr lang="en-US" sz="1050" dirty="0"/>
              <a:t>(3) facilities support funded in the operating budget.</a:t>
            </a:r>
          </a:p>
          <a:p>
            <a:r>
              <a:rPr lang="en-US" sz="1200" dirty="0"/>
              <a:t>Most of the growth was from foundation aid, which increased $165.5 million (16.1%) mainly due to funding formula changes.</a:t>
            </a:r>
          </a:p>
          <a:p>
            <a:r>
              <a:rPr lang="en-US" sz="1200" dirty="0"/>
              <a:t>Additional aid for facilities and for schools meeting certain quality standards grew by a combined $78.6 million (81.9%) largely due to increased per-pupil amounts for each program.</a:t>
            </a:r>
          </a:p>
          <a:p>
            <a:r>
              <a:rPr lang="en-US" sz="1200" dirty="0"/>
              <a:t>About 120,800 students (7.5% of public school enrollment) were enrolled in community and STEM schools in FY 2024, an increase of 4,900 (4.3%) from FY 2023.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39981" y="5791200"/>
            <a:ext cx="31129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Source: Department of Education and Workforce</a:t>
            </a:r>
          </a:p>
        </p:txBody>
      </p:sp>
      <p:graphicFrame>
        <p:nvGraphicFramePr>
          <p:cNvPr id="3" name="Content Placeholder 8">
            <a:extLst>
              <a:ext uri="{FF2B5EF4-FFF2-40B4-BE49-F238E27FC236}">
                <a16:creationId xmlns:a16="http://schemas.microsoft.com/office/drawing/2014/main" id="{5ADDACEC-1D50-FD1A-63D4-2B70886C9F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038204"/>
              </p:ext>
            </p:extLst>
          </p:nvPr>
        </p:nvGraphicFramePr>
        <p:xfrm>
          <a:off x="7200900" y="4483090"/>
          <a:ext cx="4381501" cy="156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5803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402849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1402849">
                  <a:extLst>
                    <a:ext uri="{9D8B030D-6E8A-4147-A177-3AD203B41FA5}">
                      <a16:colId xmlns:a16="http://schemas.microsoft.com/office/drawing/2014/main" val="3825980728"/>
                    </a:ext>
                  </a:extLst>
                </a:gridCol>
              </a:tblGrid>
              <a:tr h="130701"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Community and STEM School State Funding by Source</a:t>
                      </a:r>
                      <a:r>
                        <a:rPr lang="en-US" sz="1200" baseline="0" dirty="0"/>
                        <a:t>, FY 2024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192404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Source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Funding (millions)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Share of Funding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16107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Foundation 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/>
                        <a:t>$1,191.2</a:t>
                      </a:r>
                    </a:p>
                  </a:txBody>
                  <a:tcPr marL="45720" marR="4572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/>
                        <a:t>87.2%</a:t>
                      </a:r>
                    </a:p>
                  </a:txBody>
                  <a:tcPr marL="45720" marR="457200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18553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Quality schools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/>
                        <a:t>$87.6</a:t>
                      </a:r>
                    </a:p>
                  </a:txBody>
                  <a:tcPr marL="45720" marR="4572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/>
                        <a:t>6.4%</a:t>
                      </a:r>
                    </a:p>
                  </a:txBody>
                  <a:tcPr marL="45720" marR="457200"/>
                </a:tc>
                <a:extLst>
                  <a:ext uri="{0D108BD9-81ED-4DB2-BD59-A6C34878D82A}">
                    <a16:rowId xmlns:a16="http://schemas.microsoft.com/office/drawing/2014/main" val="14726808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Facilities funding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/>
                        <a:t>$87.1</a:t>
                      </a:r>
                    </a:p>
                  </a:txBody>
                  <a:tcPr marL="45720" marR="4572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/>
                        <a:t>6.4%</a:t>
                      </a:r>
                    </a:p>
                  </a:txBody>
                  <a:tcPr marL="45720" marR="457200"/>
                </a:tc>
                <a:extLst>
                  <a:ext uri="{0D108BD9-81ED-4DB2-BD59-A6C34878D82A}">
                    <a16:rowId xmlns:a16="http://schemas.microsoft.com/office/drawing/2014/main" val="1984534247"/>
                  </a:ext>
                </a:extLst>
              </a:tr>
              <a:tr h="160460"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tabLst/>
                      </a:pPr>
                      <a:r>
                        <a:rPr lang="en-US" sz="1100" b="1" dirty="0"/>
                        <a:t>$1,365.9</a:t>
                      </a:r>
                    </a:p>
                  </a:txBody>
                  <a:tcPr marL="45720" marR="4572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/>
                        <a:t>100%</a:t>
                      </a:r>
                    </a:p>
                  </a:txBody>
                  <a:tcPr marL="45720" marR="457200"/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</a:tbl>
          </a:graphicData>
        </a:graphic>
      </p:graphicFrame>
      <p:graphicFrame>
        <p:nvGraphicFramePr>
          <p:cNvPr id="9" name="Content Placeholder 11">
            <a:extLst>
              <a:ext uri="{FF2B5EF4-FFF2-40B4-BE49-F238E27FC236}">
                <a16:creationId xmlns:a16="http://schemas.microsoft.com/office/drawing/2014/main" id="{7757119D-4BBB-9D30-B8B2-416FA9DF78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2295751"/>
              </p:ext>
            </p:extLst>
          </p:nvPr>
        </p:nvGraphicFramePr>
        <p:xfrm>
          <a:off x="1020793" y="1610504"/>
          <a:ext cx="5894357" cy="4056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5305522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1_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4245</TotalTime>
  <Words>484</Words>
  <Application>Microsoft Office PowerPoint</Application>
  <PresentationFormat>Widescreen</PresentationFormat>
  <Paragraphs>67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Georgia</vt:lpstr>
      <vt:lpstr>Times New Roman</vt:lpstr>
      <vt:lpstr>Wingdings</vt:lpstr>
      <vt:lpstr>Layers</vt:lpstr>
      <vt:lpstr>1_Layers</vt:lpstr>
      <vt:lpstr>School Choice Programs</vt:lpstr>
      <vt:lpstr>State scholarship spending grew 57% in FY 2024 due primarily to universal eligibility for EdChoice</vt:lpstr>
      <vt:lpstr>Community and STEM school state funding increased 22% in FY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Skinny column chart/small table</dc:title>
  <dc:creator>Andrew Ephlin</dc:creator>
  <cp:lastModifiedBy>Linda Bayer</cp:lastModifiedBy>
  <cp:revision>63</cp:revision>
  <dcterms:created xsi:type="dcterms:W3CDTF">2022-09-08T19:58:05Z</dcterms:created>
  <dcterms:modified xsi:type="dcterms:W3CDTF">2024-09-26T19:46:35Z</dcterms:modified>
</cp:coreProperties>
</file>