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sldIdLst>
    <p:sldId id="261" r:id="rId3"/>
    <p:sldId id="25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DBF730-44CF-6748-F474-7F4D1CF69DFE}" name="Jason Phillips" initials="JP" userId="S::jason.phillips@lsc.ohio.gov::ea0ec139-2fc0-4502-b5ec-b0f6bb2944ca" providerId="AD"/>
  <p188:author id="{B7DAF686-FC99-F2A9-DD80-E76AB30F377B}" name="Brian Hoffmeister" initials="BH" userId="S::Brian.Hoffmeister@lsc.ohio.gov::cb38f3ec-d2db-4c81-abc0-b30d05954a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</a:rPr>
              <a:t>Annual</a:t>
            </a:r>
            <a:r>
              <a:rPr lang="en-US" sz="1600" baseline="0" dirty="0">
                <a:solidFill>
                  <a:schemeClr val="tx1"/>
                </a:solidFill>
              </a:rPr>
              <a:t> Growth in Scholarship Program Spending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5872590662389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37097602376912"/>
          <c:y val="0.1234338875124842"/>
          <c:w val="0.86400120195769414"/>
          <c:h val="0.703422520678257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Sheet1!$B$2:$B$13</c:f>
              <c:numCache>
                <c:formatCode>0.0%</c:formatCode>
                <c:ptCount val="10"/>
                <c:pt idx="0">
                  <c:v>0.18847838813503026</c:v>
                </c:pt>
                <c:pt idx="1">
                  <c:v>0.2792247228442748</c:v>
                </c:pt>
                <c:pt idx="2">
                  <c:v>0.12057753079516487</c:v>
                </c:pt>
                <c:pt idx="3">
                  <c:v>8.8388334599028617E-2</c:v>
                </c:pt>
                <c:pt idx="4">
                  <c:v>6.907568787670737E-2</c:v>
                </c:pt>
                <c:pt idx="5">
                  <c:v>0.13768620545800259</c:v>
                </c:pt>
                <c:pt idx="6">
                  <c:v>0.12729845738363288</c:v>
                </c:pt>
                <c:pt idx="7">
                  <c:v>0.24759348559007432</c:v>
                </c:pt>
                <c:pt idx="8">
                  <c:v>0.10047142814251386</c:v>
                </c:pt>
                <c:pt idx="9">
                  <c:v>0.57409569883290157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D61-4CD3-9C41-297DFFBE4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52721040"/>
        <c:axId val="5527190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8966-43C8-B7FD-B0F7D11CC7C0}"/>
                  </c:ext>
                </c:extLst>
              </c15:ser>
            </c15:filteredBarSeries>
          </c:ext>
        </c:extLst>
      </c:barChart>
      <c:catAx>
        <c:axId val="552721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Fiscal</a:t>
                </a:r>
                <a:r>
                  <a:rPr lang="en-US" sz="1200" baseline="0" dirty="0">
                    <a:solidFill>
                      <a:schemeClr val="tx1"/>
                    </a:solidFill>
                  </a:rPr>
                  <a:t> Year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6857676377787655"/>
              <c:y val="0.91498406423845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719072"/>
        <c:crosses val="autoZero"/>
        <c:auto val="1"/>
        <c:lblAlgn val="ctr"/>
        <c:lblOffset val="100"/>
        <c:noMultiLvlLbl val="0"/>
      </c:catAx>
      <c:valAx>
        <c:axId val="55271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72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</a:rPr>
              <a:t>Annual</a:t>
            </a:r>
            <a:r>
              <a:rPr lang="en-US" sz="1600" baseline="0" dirty="0">
                <a:solidFill>
                  <a:schemeClr val="tx1"/>
                </a:solidFill>
              </a:rPr>
              <a:t> Growth in Community and STEM School </a:t>
            </a:r>
            <a:br>
              <a:rPr lang="en-US" sz="1600" baseline="0" dirty="0">
                <a:solidFill>
                  <a:schemeClr val="tx1"/>
                </a:solidFill>
              </a:rPr>
            </a:br>
            <a:r>
              <a:rPr lang="en-US" sz="1600" baseline="0" dirty="0">
                <a:solidFill>
                  <a:schemeClr val="tx1"/>
                </a:solidFill>
              </a:rPr>
              <a:t>State Funding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1500504254768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37097602376912"/>
          <c:y val="0.14534720346118882"/>
          <c:w val="0.86400120195769414"/>
          <c:h val="0.6815090542664397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1069371819167721E-3"/>
                  <c:y val="9.3914720503877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80-4855-B5BF-F4E45ADC5690}"/>
                </c:ext>
              </c:extLst>
            </c:dLbl>
            <c:dLbl>
              <c:idx val="3"/>
              <c:layout>
                <c:manualLayout>
                  <c:x val="0"/>
                  <c:y val="1.5652699912642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855-B5BF-F4E45ADC56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3.4366538326653373E-2</c:v>
                </c:pt>
                <c:pt idx="1">
                  <c:v>5.6577213857851305E-3</c:v>
                </c:pt>
                <c:pt idx="2">
                  <c:v>-2.5549758711091664E-2</c:v>
                </c:pt>
                <c:pt idx="3">
                  <c:v>-3.4663575923683743E-2</c:v>
                </c:pt>
                <c:pt idx="4">
                  <c:v>-1.0170651428588084E-2</c:v>
                </c:pt>
                <c:pt idx="5">
                  <c:v>4.5973199272464793E-2</c:v>
                </c:pt>
                <c:pt idx="6">
                  <c:v>8.3946254582335289E-2</c:v>
                </c:pt>
                <c:pt idx="7">
                  <c:v>9.2359997710086184E-2</c:v>
                </c:pt>
                <c:pt idx="8">
                  <c:v>1.9328383686094686E-2</c:v>
                </c:pt>
                <c:pt idx="9">
                  <c:v>0.21764942680221444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0-4855-B5BF-F4E45ADC5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52721040"/>
        <c:axId val="5527190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7280-4855-B5BF-F4E45ADC5690}"/>
                  </c:ext>
                </c:extLst>
              </c15:ser>
            </c15:filteredBarSeries>
          </c:ext>
        </c:extLst>
      </c:barChart>
      <c:catAx>
        <c:axId val="552721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Fiscal</a:t>
                </a:r>
                <a:r>
                  <a:rPr lang="en-US" sz="1200" baseline="0" dirty="0">
                    <a:solidFill>
                      <a:schemeClr val="tx1"/>
                    </a:solidFill>
                  </a:rPr>
                  <a:t> Year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6857676377787655"/>
              <c:y val="0.91498406423845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719072"/>
        <c:crosses val="autoZero"/>
        <c:auto val="1"/>
        <c:lblAlgn val="ctr"/>
        <c:lblOffset val="100"/>
        <c:noMultiLvlLbl val="0"/>
      </c:catAx>
      <c:valAx>
        <c:axId val="55271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72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338061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671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7904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875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96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354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927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711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19846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00620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hyperlink" Target="https://www.lsc.ohio.gov/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10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07270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4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02046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School Choice Programs</a:t>
            </a:r>
          </a:p>
        </p:txBody>
      </p:sp>
      <p:sp>
        <p:nvSpPr>
          <p:cNvPr id="30" name="Subtitle 29"/>
          <p:cNvSpPr>
            <a:spLocks noGrp="1"/>
          </p:cNvSpPr>
          <p:nvPr>
            <p:ph type="subTitle" idx="4294967295"/>
          </p:nvPr>
        </p:nvSpPr>
        <p:spPr>
          <a:xfrm>
            <a:off x="1828800" y="3962400"/>
            <a:ext cx="9144000" cy="1600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9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State scholarship spending grew 57% in FY 2024 due primarily to universal eligibility for </a:t>
            </a:r>
            <a:r>
              <a:rPr lang="en-US" sz="3200" dirty="0" err="1"/>
              <a:t>EdChoice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1021691"/>
              </p:ext>
            </p:extLst>
          </p:nvPr>
        </p:nvGraphicFramePr>
        <p:xfrm>
          <a:off x="6422091" y="3848101"/>
          <a:ext cx="5160309" cy="2187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978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913699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856593">
                  <a:extLst>
                    <a:ext uri="{9D8B030D-6E8A-4147-A177-3AD203B41FA5}">
                      <a16:colId xmlns:a16="http://schemas.microsoft.com/office/drawing/2014/main" val="3825980728"/>
                    </a:ext>
                  </a:extLst>
                </a:gridCol>
              </a:tblGrid>
              <a:tr h="26566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State Scholarship Spending </a:t>
                      </a:r>
                      <a:r>
                        <a:rPr lang="en-US" sz="1100" baseline="0" dirty="0"/>
                        <a:t>by Program, FY 2024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41325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Program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Student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Spending (millions)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Share of Spending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509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err="1"/>
                        <a:t>EdChoice</a:t>
                      </a:r>
                      <a:r>
                        <a:rPr lang="en-US" sz="1050" baseline="0" dirty="0"/>
                        <a:t> Expansion scholarships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86,850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$404.6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42.1%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509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Traditional </a:t>
                      </a:r>
                      <a:r>
                        <a:rPr lang="en-US" sz="1050" dirty="0" err="1"/>
                        <a:t>EdChoice</a:t>
                      </a:r>
                      <a:r>
                        <a:rPr lang="en-US" sz="1050" dirty="0"/>
                        <a:t> scholarships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40,273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$272.1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28.3%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984534247"/>
                  </a:ext>
                </a:extLst>
              </a:tr>
              <a:tr h="2509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Autism scholarships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4,572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$135.3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14.1%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840228244"/>
                  </a:ext>
                </a:extLst>
              </a:tr>
              <a:tr h="250905">
                <a:tc>
                  <a:txBody>
                    <a:bodyPr/>
                    <a:lstStyle/>
                    <a:p>
                      <a:r>
                        <a:rPr lang="en-US" sz="1050" dirty="0"/>
                        <a:t>Jon Peterson Special Needs scholarships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7,914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$95.2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9.9%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50905">
                <a:tc>
                  <a:txBody>
                    <a:bodyPr/>
                    <a:lstStyle/>
                    <a:p>
                      <a:r>
                        <a:rPr lang="en-US" sz="1050" dirty="0"/>
                        <a:t>Cleveland scholarships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7,769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tabLst/>
                      </a:pPr>
                      <a:r>
                        <a:rPr lang="en-US" sz="1050" dirty="0"/>
                        <a:t>$53.3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5.5%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250905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/>
                        <a:t>147,378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tabLst/>
                      </a:pPr>
                      <a:r>
                        <a:rPr lang="en-US" sz="1050" b="1" dirty="0"/>
                        <a:t>$960.6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/>
                        <a:t>100%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175281173"/>
                  </a:ext>
                </a:extLst>
              </a:tr>
            </a:tbl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6280414" y="1592581"/>
            <a:ext cx="5378186" cy="2255520"/>
          </a:xfrm>
        </p:spPr>
        <p:txBody>
          <a:bodyPr/>
          <a:lstStyle/>
          <a:p>
            <a:r>
              <a:rPr lang="en-US" sz="1200" dirty="0"/>
              <a:t>Total spending on state scholarships to attend K-12 private schools increased by $350.3 million (57.4%) in FY 2024, to $960.6 million.</a:t>
            </a:r>
          </a:p>
          <a:p>
            <a:pPr lvl="1"/>
            <a:r>
              <a:rPr lang="en-US" sz="1050" dirty="0"/>
              <a:t>Of this growth, $280.2 million (80.0%) was due to the </a:t>
            </a:r>
            <a:r>
              <a:rPr lang="en-US" sz="1050" dirty="0" err="1"/>
              <a:t>EdChoice</a:t>
            </a:r>
            <a:r>
              <a:rPr lang="en-US" sz="1050" dirty="0"/>
              <a:t> Expansion Program.</a:t>
            </a:r>
          </a:p>
          <a:p>
            <a:pPr lvl="1"/>
            <a:r>
              <a:rPr lang="en-US" sz="1050" dirty="0"/>
              <a:t>In FY 2024, the </a:t>
            </a:r>
            <a:r>
              <a:rPr lang="en-US" sz="1050" dirty="0" err="1"/>
              <a:t>EdChoice</a:t>
            </a:r>
            <a:r>
              <a:rPr lang="en-US" sz="1050" dirty="0"/>
              <a:t> Expansion Program became open to all students, regardless of income, with means-tested award amounts. </a:t>
            </a:r>
          </a:p>
          <a:p>
            <a:pPr lvl="1"/>
            <a:r>
              <a:rPr lang="en-US" sz="1050" dirty="0"/>
              <a:t>Formerly, only students at or below 250% of the federal poverty level were eligible.</a:t>
            </a:r>
          </a:p>
          <a:p>
            <a:pPr lvl="1"/>
            <a:r>
              <a:rPr lang="en-US" sz="1050" dirty="0"/>
              <a:t>Total spending on other scholarship programs increased by $70.2 million (14.4%).</a:t>
            </a:r>
          </a:p>
          <a:p>
            <a:r>
              <a:rPr lang="en-US" sz="1200" dirty="0"/>
              <a:t>In FY 2024, 147,400 full-time equivalent students received a scholarship, an increase of 67,400 students (84.2%) from FY 2023. </a:t>
            </a:r>
          </a:p>
          <a:p>
            <a:pPr lvl="1"/>
            <a:r>
              <a:rPr lang="en-US" sz="1100" dirty="0" err="1"/>
              <a:t>EdChoice</a:t>
            </a:r>
            <a:r>
              <a:rPr lang="en-US" sz="1100" dirty="0"/>
              <a:t> Expansion was responsible for nearly all (95.4%) of this growth, increasing by 64,300 students.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3728" y="5737113"/>
            <a:ext cx="304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Department of Education and Workforce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536313"/>
              </p:ext>
            </p:extLst>
          </p:nvPr>
        </p:nvGraphicFramePr>
        <p:xfrm>
          <a:off x="866274" y="1592581"/>
          <a:ext cx="5414139" cy="4271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44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and STEM school state funding increased 22% in FY 2024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019364" y="1610504"/>
            <a:ext cx="4672573" cy="2872586"/>
          </a:xfrm>
        </p:spPr>
        <p:txBody>
          <a:bodyPr/>
          <a:lstStyle/>
          <a:p>
            <a:r>
              <a:rPr lang="en-US" sz="1200" dirty="0"/>
              <a:t>State funding for community and STEM schools increased by $244.1 million (21.8%) in FY 2024, to a total of $1.37 billion.</a:t>
            </a:r>
          </a:p>
          <a:p>
            <a:pPr lvl="1"/>
            <a:r>
              <a:rPr lang="en-US" sz="1050" dirty="0"/>
              <a:t>Community and STEM schools are public schools governed independently from any school district.</a:t>
            </a:r>
          </a:p>
          <a:p>
            <a:pPr lvl="1"/>
            <a:r>
              <a:rPr lang="en-US" sz="1050" dirty="0"/>
              <a:t>“State funding” represents the three major sources of state funding for the schools: (1) foundation aid, (2) quality schools support, and </a:t>
            </a:r>
            <a:br>
              <a:rPr lang="en-US" sz="1050" dirty="0"/>
            </a:br>
            <a:r>
              <a:rPr lang="en-US" sz="1050" dirty="0"/>
              <a:t>(3) facilities support funded in the operating budget.</a:t>
            </a:r>
          </a:p>
          <a:p>
            <a:r>
              <a:rPr lang="en-US" sz="1200" dirty="0"/>
              <a:t>Most of the growth was from foundation aid, which increased $165.5 million (16.1%) mainly due to funding formula changes.</a:t>
            </a:r>
          </a:p>
          <a:p>
            <a:r>
              <a:rPr lang="en-US" sz="1200" dirty="0"/>
              <a:t>Additional aid for facilities and for schools meeting certain quality standards grew by a combined $78.6 million (81.9%) largely due to increased per-pupil amounts for each program.</a:t>
            </a:r>
          </a:p>
          <a:p>
            <a:r>
              <a:rPr lang="en-US" sz="1200" dirty="0"/>
              <a:t>About 120,800 students (7.5% of public school enrollment) were enrolled in community and STEM schools in FY 2024, an increase of 4,900 (4.3%) from FY 2023.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9981" y="5791200"/>
            <a:ext cx="31129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Department of Education and Workforce</a:t>
            </a: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5ADDACEC-1D50-FD1A-63D4-2B70886C9F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38204"/>
              </p:ext>
            </p:extLst>
          </p:nvPr>
        </p:nvGraphicFramePr>
        <p:xfrm>
          <a:off x="7200900" y="4483090"/>
          <a:ext cx="438150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80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402849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402849">
                  <a:extLst>
                    <a:ext uri="{9D8B030D-6E8A-4147-A177-3AD203B41FA5}">
                      <a16:colId xmlns:a16="http://schemas.microsoft.com/office/drawing/2014/main" val="3825980728"/>
                    </a:ext>
                  </a:extLst>
                </a:gridCol>
              </a:tblGrid>
              <a:tr h="13070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Community and STEM School State Funding by Source</a:t>
                      </a:r>
                      <a:r>
                        <a:rPr lang="en-US" sz="1200" baseline="0" dirty="0"/>
                        <a:t>, FY 2024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Source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Funding (millions)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Share of Funding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16107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Foundation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$1,191.2</a:t>
                      </a:r>
                    </a:p>
                  </a:txBody>
                  <a:tcPr marL="45720" marR="4572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87.2%</a:t>
                      </a:r>
                    </a:p>
                  </a:txBody>
                  <a:tcPr marL="45720" marR="45720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1855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Quality schools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$87.6</a:t>
                      </a:r>
                    </a:p>
                  </a:txBody>
                  <a:tcPr marL="45720" marR="4572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6.4%</a:t>
                      </a:r>
                    </a:p>
                  </a:txBody>
                  <a:tcPr marL="45720" marR="457200"/>
                </a:tc>
                <a:extLst>
                  <a:ext uri="{0D108BD9-81ED-4DB2-BD59-A6C34878D82A}">
                    <a16:rowId xmlns:a16="http://schemas.microsoft.com/office/drawing/2014/main" val="1472680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Facilities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$87.1</a:t>
                      </a:r>
                    </a:p>
                  </a:txBody>
                  <a:tcPr marL="45720" marR="4572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6.4%</a:t>
                      </a:r>
                    </a:p>
                  </a:txBody>
                  <a:tcPr marL="45720" marR="457200"/>
                </a:tc>
                <a:extLst>
                  <a:ext uri="{0D108BD9-81ED-4DB2-BD59-A6C34878D82A}">
                    <a16:rowId xmlns:a16="http://schemas.microsoft.com/office/drawing/2014/main" val="1984534247"/>
                  </a:ext>
                </a:extLst>
              </a:tr>
              <a:tr h="16046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tabLst/>
                      </a:pPr>
                      <a:r>
                        <a:rPr lang="en-US" sz="1100" b="1" dirty="0"/>
                        <a:t>$1,365.9</a:t>
                      </a:r>
                    </a:p>
                  </a:txBody>
                  <a:tcPr marL="45720" marR="4572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100%</a:t>
                      </a:r>
                    </a:p>
                  </a:txBody>
                  <a:tcPr marL="45720" marR="45720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graphicFrame>
        <p:nvGraphicFramePr>
          <p:cNvPr id="9" name="Content Placeholder 11">
            <a:extLst>
              <a:ext uri="{FF2B5EF4-FFF2-40B4-BE49-F238E27FC236}">
                <a16:creationId xmlns:a16="http://schemas.microsoft.com/office/drawing/2014/main" id="{7757119D-4BBB-9D30-B8B2-416FA9DF7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295751"/>
              </p:ext>
            </p:extLst>
          </p:nvPr>
        </p:nvGraphicFramePr>
        <p:xfrm>
          <a:off x="1020793" y="1610504"/>
          <a:ext cx="5894357" cy="405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1_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484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Georgia</vt:lpstr>
      <vt:lpstr>Times New Roman</vt:lpstr>
      <vt:lpstr>Wingdings</vt:lpstr>
      <vt:lpstr>Layers</vt:lpstr>
      <vt:lpstr>1_Layers</vt:lpstr>
      <vt:lpstr>School Choice Programs</vt:lpstr>
      <vt:lpstr>State scholarship spending grew 57% in FY 2024 due primarily to universal eligibility for EdChoice</vt:lpstr>
      <vt:lpstr>Community and STEM school state funding increased 22% in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Skinny column chart/small table</dc:title>
  <dc:creator>Andrew Ephlin</dc:creator>
  <cp:lastModifiedBy>Linda Bayer</cp:lastModifiedBy>
  <cp:revision>63</cp:revision>
  <dcterms:created xsi:type="dcterms:W3CDTF">2022-09-08T19:58:05Z</dcterms:created>
  <dcterms:modified xsi:type="dcterms:W3CDTF">2024-09-26T19:46:35Z</dcterms:modified>
</cp:coreProperties>
</file>