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
  </p:notesMasterIdLst>
  <p:handoutMasterIdLst>
    <p:handoutMasterId r:id="rId4"/>
  </p:handoutMasterIdLst>
  <p:sldIdLst>
    <p:sldId id="265" r:id="rId2"/>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83" autoAdjust="0"/>
    <p:restoredTop sz="75976" autoAdjust="0"/>
  </p:normalViewPr>
  <p:slideViewPr>
    <p:cSldViewPr>
      <p:cViewPr varScale="1">
        <p:scale>
          <a:sx n="106" d="100"/>
          <a:sy n="106" d="100"/>
        </p:scale>
        <p:origin x="222" y="11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mn-lt"/>
                <a:ea typeface="+mn-ea"/>
                <a:cs typeface="+mn-cs"/>
              </a:defRPr>
            </a:pPr>
            <a:r>
              <a:rPr lang="en-US" sz="1600" dirty="0">
                <a:solidFill>
                  <a:schemeClr val="tx1"/>
                </a:solidFill>
              </a:rPr>
              <a:t>Remediation</a:t>
            </a:r>
            <a:r>
              <a:rPr lang="en-US" sz="1600" baseline="0" dirty="0">
                <a:solidFill>
                  <a:schemeClr val="tx1"/>
                </a:solidFill>
              </a:rPr>
              <a:t> Rates of First-time Ohio Public College or University Students by Subject Area, FY 2015-FY 2024</a:t>
            </a:r>
            <a:endParaRPr lang="en-US" sz="1600" dirty="0">
              <a:solidFill>
                <a:schemeClr val="tx1"/>
              </a:solidFill>
            </a:endParaRPr>
          </a:p>
        </c:rich>
      </c:tx>
      <c:layout>
        <c:manualLayout>
          <c:xMode val="edge"/>
          <c:yMode val="edge"/>
          <c:x val="0.15977961806498325"/>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9.0753914381391979E-2"/>
          <c:y val="0.14688997480872182"/>
          <c:w val="0.88817328868374212"/>
          <c:h val="0.68555047988739259"/>
        </c:manualLayout>
      </c:layout>
      <c:lineChart>
        <c:grouping val="standard"/>
        <c:varyColors val="0"/>
        <c:ser>
          <c:idx val="0"/>
          <c:order val="0"/>
          <c:tx>
            <c:strRef>
              <c:f>Sheet1!$B$1</c:f>
              <c:strCache>
                <c:ptCount val="1"/>
                <c:pt idx="0">
                  <c:v>Math or English</c:v>
                </c:pt>
              </c:strCache>
            </c:strRef>
          </c:tx>
          <c:spPr>
            <a:ln w="28575" cap="rnd">
              <a:solidFill>
                <a:schemeClr val="accent1"/>
              </a:solidFill>
              <a:round/>
            </a:ln>
            <a:effectLst/>
          </c:spPr>
          <c:marker>
            <c:symbol val="triangle"/>
            <c:size val="5"/>
            <c:spPr>
              <a:solidFill>
                <a:schemeClr val="accent1"/>
              </a:solidFill>
              <a:ln w="9525">
                <a:solidFill>
                  <a:schemeClr val="accent1"/>
                </a:solidFill>
              </a:ln>
              <a:effectLst/>
            </c:spPr>
          </c:marker>
          <c:dLbls>
            <c:dLbl>
              <c:idx val="3"/>
              <c:layout>
                <c:manualLayout>
                  <c:x val="-3.3381301475246698E-2"/>
                  <c:y val="-4.41219030296899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D4F-488B-A241-17D919A3E7D7}"/>
                </c:ext>
              </c:extLst>
            </c:dLbl>
            <c:dLbl>
              <c:idx val="6"/>
              <c:layout>
                <c:manualLayout>
                  <c:x val="-4.2031453094284091E-2"/>
                  <c:y val="-5.28394201144909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38-40BD-BAA5-8F4D9FB43562}"/>
                </c:ext>
              </c:extLst>
            </c:dLbl>
            <c:dLbl>
              <c:idx val="8"/>
              <c:layout>
                <c:manualLayout>
                  <c:x val="-5.7250115794349382E-2"/>
                  <c:y val="-6.9605927212670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61B-4393-8EC3-59BA1686EB64}"/>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FY15</c:v>
                </c:pt>
                <c:pt idx="1">
                  <c:v>FY16</c:v>
                </c:pt>
                <c:pt idx="2">
                  <c:v>FY17</c:v>
                </c:pt>
                <c:pt idx="3">
                  <c:v>FY18</c:v>
                </c:pt>
                <c:pt idx="4">
                  <c:v>FY19</c:v>
                </c:pt>
                <c:pt idx="5">
                  <c:v>FY20</c:v>
                </c:pt>
                <c:pt idx="6">
                  <c:v>FY21</c:v>
                </c:pt>
                <c:pt idx="7">
                  <c:v>FY22</c:v>
                </c:pt>
                <c:pt idx="8">
                  <c:v>FY23</c:v>
                </c:pt>
                <c:pt idx="9">
                  <c:v>FY24</c:v>
                </c:pt>
              </c:strCache>
            </c:strRef>
          </c:cat>
          <c:val>
            <c:numRef>
              <c:f>Sheet1!$B$2:$B$11</c:f>
              <c:numCache>
                <c:formatCode>0.0%</c:formatCode>
                <c:ptCount val="10"/>
                <c:pt idx="0">
                  <c:v>0.30299999999999999</c:v>
                </c:pt>
                <c:pt idx="1">
                  <c:v>0.29299999999999998</c:v>
                </c:pt>
                <c:pt idx="2">
                  <c:v>0.28100000000000003</c:v>
                </c:pt>
                <c:pt idx="3">
                  <c:v>0.27600000000000002</c:v>
                </c:pt>
                <c:pt idx="4">
                  <c:v>0.26800000000000002</c:v>
                </c:pt>
                <c:pt idx="5">
                  <c:v>0.23799999999999999</c:v>
                </c:pt>
                <c:pt idx="6">
                  <c:v>0.193</c:v>
                </c:pt>
                <c:pt idx="7">
                  <c:v>0.16500000000000001</c:v>
                </c:pt>
                <c:pt idx="8">
                  <c:v>0.13400000000000001</c:v>
                </c:pt>
                <c:pt idx="9">
                  <c:v>0.13</c:v>
                </c:pt>
              </c:numCache>
            </c:numRef>
          </c:val>
          <c:smooth val="0"/>
          <c:extLst>
            <c:ext xmlns:c16="http://schemas.microsoft.com/office/drawing/2014/chart" uri="{C3380CC4-5D6E-409C-BE32-E72D297353CC}">
              <c16:uniqueId val="{00000000-5167-450A-A28F-3BF622BB1566}"/>
            </c:ext>
          </c:extLst>
        </c:ser>
        <c:ser>
          <c:idx val="1"/>
          <c:order val="1"/>
          <c:tx>
            <c:strRef>
              <c:f>Sheet1!$C$1</c:f>
              <c:strCache>
                <c:ptCount val="1"/>
                <c:pt idx="0">
                  <c:v>Math only</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8"/>
              <c:layout>
                <c:manualLayout>
                  <c:x val="-3.6131375271902084E-2"/>
                  <c:y val="3.19603570477377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1A0-4752-AEF5-569F166396F8}"/>
                </c:ext>
              </c:extLst>
            </c:dLbl>
            <c:dLbl>
              <c:idx val="9"/>
              <c:layout>
                <c:manualLayout>
                  <c:x val="-3.5050532476544022E-2"/>
                  <c:y val="2.41886072061577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D4F-488B-A241-17D919A3E7D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FY15</c:v>
                </c:pt>
                <c:pt idx="1">
                  <c:v>FY16</c:v>
                </c:pt>
                <c:pt idx="2">
                  <c:v>FY17</c:v>
                </c:pt>
                <c:pt idx="3">
                  <c:v>FY18</c:v>
                </c:pt>
                <c:pt idx="4">
                  <c:v>FY19</c:v>
                </c:pt>
                <c:pt idx="5">
                  <c:v>FY20</c:v>
                </c:pt>
                <c:pt idx="6">
                  <c:v>FY21</c:v>
                </c:pt>
                <c:pt idx="7">
                  <c:v>FY22</c:v>
                </c:pt>
                <c:pt idx="8">
                  <c:v>FY23</c:v>
                </c:pt>
                <c:pt idx="9">
                  <c:v>FY24</c:v>
                </c:pt>
              </c:strCache>
            </c:strRef>
          </c:cat>
          <c:val>
            <c:numRef>
              <c:f>Sheet1!$C$2:$C$11</c:f>
              <c:numCache>
                <c:formatCode>0.0%</c:formatCode>
                <c:ptCount val="10"/>
                <c:pt idx="0">
                  <c:v>0.26600000000000001</c:v>
                </c:pt>
                <c:pt idx="1">
                  <c:v>0.25900000000000001</c:v>
                </c:pt>
                <c:pt idx="2">
                  <c:v>0.24</c:v>
                </c:pt>
                <c:pt idx="3">
                  <c:v>0.23899999999999999</c:v>
                </c:pt>
                <c:pt idx="4">
                  <c:v>0.23</c:v>
                </c:pt>
                <c:pt idx="5">
                  <c:v>0.20200000000000001</c:v>
                </c:pt>
                <c:pt idx="6">
                  <c:v>0.157</c:v>
                </c:pt>
                <c:pt idx="7">
                  <c:v>0.13400000000000001</c:v>
                </c:pt>
                <c:pt idx="8">
                  <c:v>0.108</c:v>
                </c:pt>
                <c:pt idx="9">
                  <c:v>0.109</c:v>
                </c:pt>
              </c:numCache>
            </c:numRef>
          </c:val>
          <c:smooth val="0"/>
          <c:extLst>
            <c:ext xmlns:c16="http://schemas.microsoft.com/office/drawing/2014/chart" uri="{C3380CC4-5D6E-409C-BE32-E72D297353CC}">
              <c16:uniqueId val="{00000000-0D4F-488B-A241-17D919A3E7D7}"/>
            </c:ext>
          </c:extLst>
        </c:ser>
        <c:ser>
          <c:idx val="2"/>
          <c:order val="2"/>
          <c:tx>
            <c:strRef>
              <c:f>Sheet1!$D$1</c:f>
              <c:strCache>
                <c:ptCount val="1"/>
                <c:pt idx="0">
                  <c:v>English only</c:v>
                </c:pt>
              </c:strCache>
            </c:strRef>
          </c:tx>
          <c:spPr>
            <a:ln w="28575" cap="rnd">
              <a:solidFill>
                <a:schemeClr val="accent3">
                  <a:lumMod val="50000"/>
                </a:schemeClr>
              </a:solidFill>
              <a:round/>
            </a:ln>
            <a:effectLst/>
          </c:spPr>
          <c:marker>
            <c:symbol val="square"/>
            <c:size val="5"/>
            <c:spPr>
              <a:solidFill>
                <a:schemeClr val="accent3">
                  <a:lumMod val="50000"/>
                </a:schemeClr>
              </a:solidFill>
              <a:ln w="9525">
                <a:solidFill>
                  <a:schemeClr val="accent3">
                    <a:lumMod val="50000"/>
                  </a:schemeClr>
                </a:solidFill>
                <a:round/>
              </a:ln>
              <a:effectLst/>
            </c:spPr>
          </c:marker>
          <c:dLbls>
            <c:dLbl>
              <c:idx val="7"/>
              <c:layout>
                <c:manualLayout>
                  <c:x val="-3.7604776194506633E-2"/>
                  <c:y val="-2.89773653379228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1A0-4752-AEF5-569F166396F8}"/>
                </c:ext>
              </c:extLst>
            </c:dLbl>
            <c:dLbl>
              <c:idx val="8"/>
              <c:layout>
                <c:manualLayout>
                  <c:x val="-3.9543662498213783E-2"/>
                  <c:y val="-3.79256358791359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1A0-4752-AEF5-569F166396F8}"/>
                </c:ext>
              </c:extLst>
            </c:dLbl>
            <c:dLbl>
              <c:idx val="9"/>
              <c:layout>
                <c:manualLayout>
                  <c:x val="-3.7028539536006273E-2"/>
                  <c:y val="-3.41220125346701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D4F-488B-A241-17D919A3E7D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3">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FY15</c:v>
                </c:pt>
                <c:pt idx="1">
                  <c:v>FY16</c:v>
                </c:pt>
                <c:pt idx="2">
                  <c:v>FY17</c:v>
                </c:pt>
                <c:pt idx="3">
                  <c:v>FY18</c:v>
                </c:pt>
                <c:pt idx="4">
                  <c:v>FY19</c:v>
                </c:pt>
                <c:pt idx="5">
                  <c:v>FY20</c:v>
                </c:pt>
                <c:pt idx="6">
                  <c:v>FY21</c:v>
                </c:pt>
                <c:pt idx="7">
                  <c:v>FY22</c:v>
                </c:pt>
                <c:pt idx="8">
                  <c:v>FY23</c:v>
                </c:pt>
                <c:pt idx="9">
                  <c:v>FY24</c:v>
                </c:pt>
              </c:strCache>
            </c:strRef>
          </c:cat>
          <c:val>
            <c:numRef>
              <c:f>Sheet1!$D$2:$D$11</c:f>
              <c:numCache>
                <c:formatCode>0.0%</c:formatCode>
                <c:ptCount val="10"/>
                <c:pt idx="0">
                  <c:v>0.125</c:v>
                </c:pt>
                <c:pt idx="1">
                  <c:v>0.12</c:v>
                </c:pt>
                <c:pt idx="2">
                  <c:v>0.122</c:v>
                </c:pt>
                <c:pt idx="3">
                  <c:v>0.12</c:v>
                </c:pt>
                <c:pt idx="4">
                  <c:v>0.112</c:v>
                </c:pt>
                <c:pt idx="5">
                  <c:v>9.6000000000000002E-2</c:v>
                </c:pt>
                <c:pt idx="6">
                  <c:v>7.4999999999999997E-2</c:v>
                </c:pt>
                <c:pt idx="7">
                  <c:v>7.0000000000000007E-2</c:v>
                </c:pt>
                <c:pt idx="8">
                  <c:v>5.6000000000000001E-2</c:v>
                </c:pt>
                <c:pt idx="9">
                  <c:v>4.5999999999999999E-2</c:v>
                </c:pt>
              </c:numCache>
            </c:numRef>
          </c:val>
          <c:smooth val="0"/>
          <c:extLst>
            <c:ext xmlns:c16="http://schemas.microsoft.com/office/drawing/2014/chart" uri="{C3380CC4-5D6E-409C-BE32-E72D297353CC}">
              <c16:uniqueId val="{00000001-0D4F-488B-A241-17D919A3E7D7}"/>
            </c:ext>
          </c:extLst>
        </c:ser>
        <c:ser>
          <c:idx val="3"/>
          <c:order val="3"/>
          <c:tx>
            <c:strRef>
              <c:f>Sheet1!$E$1</c:f>
              <c:strCache>
                <c:ptCount val="1"/>
                <c:pt idx="0">
                  <c:v>Math and English</c:v>
                </c:pt>
              </c:strCache>
            </c:strRef>
          </c:tx>
          <c:spPr>
            <a:ln w="28575" cap="rnd">
              <a:solidFill>
                <a:schemeClr val="accent4"/>
              </a:solidFill>
              <a:round/>
            </a:ln>
            <a:effectLst/>
          </c:spPr>
          <c:marker>
            <c:symbol val="diamond"/>
            <c:size val="5"/>
            <c:spPr>
              <a:solidFill>
                <a:schemeClr val="accent4"/>
              </a:solidFill>
              <a:ln w="9525">
                <a:solidFill>
                  <a:schemeClr val="accent4"/>
                </a:solidFill>
              </a:ln>
              <a:effectLst/>
            </c:spPr>
          </c:marker>
          <c:dLbls>
            <c:dLbl>
              <c:idx val="9"/>
              <c:layout>
                <c:manualLayout>
                  <c:x val="-3.7028539536006273E-2"/>
                  <c:y val="2.74998292243762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D4F-488B-A241-17D919A3E7D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4"/>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FY15</c:v>
                </c:pt>
                <c:pt idx="1">
                  <c:v>FY16</c:v>
                </c:pt>
                <c:pt idx="2">
                  <c:v>FY17</c:v>
                </c:pt>
                <c:pt idx="3">
                  <c:v>FY18</c:v>
                </c:pt>
                <c:pt idx="4">
                  <c:v>FY19</c:v>
                </c:pt>
                <c:pt idx="5">
                  <c:v>FY20</c:v>
                </c:pt>
                <c:pt idx="6">
                  <c:v>FY21</c:v>
                </c:pt>
                <c:pt idx="7">
                  <c:v>FY22</c:v>
                </c:pt>
                <c:pt idx="8">
                  <c:v>FY23</c:v>
                </c:pt>
                <c:pt idx="9">
                  <c:v>FY24</c:v>
                </c:pt>
              </c:strCache>
            </c:strRef>
          </c:cat>
          <c:val>
            <c:numRef>
              <c:f>Sheet1!$E$2:$E$11</c:f>
              <c:numCache>
                <c:formatCode>0.0%</c:formatCode>
                <c:ptCount val="10"/>
                <c:pt idx="0">
                  <c:v>8.7999999999999995E-2</c:v>
                </c:pt>
                <c:pt idx="1">
                  <c:v>8.5999999999999993E-2</c:v>
                </c:pt>
                <c:pt idx="2">
                  <c:v>8.1000000000000003E-2</c:v>
                </c:pt>
                <c:pt idx="3">
                  <c:v>8.3000000000000004E-2</c:v>
                </c:pt>
                <c:pt idx="4">
                  <c:v>7.3999999999999996E-2</c:v>
                </c:pt>
                <c:pt idx="5">
                  <c:v>0.06</c:v>
                </c:pt>
                <c:pt idx="6">
                  <c:v>0.04</c:v>
                </c:pt>
                <c:pt idx="7">
                  <c:v>3.9E-2</c:v>
                </c:pt>
                <c:pt idx="8">
                  <c:v>0.03</c:v>
                </c:pt>
                <c:pt idx="9">
                  <c:v>2.4E-2</c:v>
                </c:pt>
              </c:numCache>
            </c:numRef>
          </c:val>
          <c:smooth val="0"/>
          <c:extLst>
            <c:ext xmlns:c16="http://schemas.microsoft.com/office/drawing/2014/chart" uri="{C3380CC4-5D6E-409C-BE32-E72D297353CC}">
              <c16:uniqueId val="{00000002-0D4F-488B-A241-17D919A3E7D7}"/>
            </c:ext>
          </c:extLst>
        </c:ser>
        <c:dLbls>
          <c:showLegendKey val="0"/>
          <c:showVal val="0"/>
          <c:showCatName val="0"/>
          <c:showSerName val="0"/>
          <c:showPercent val="0"/>
          <c:showBubbleSize val="0"/>
        </c:dLbls>
        <c:marker val="1"/>
        <c:smooth val="0"/>
        <c:axId val="528983816"/>
        <c:axId val="528987424"/>
      </c:lineChart>
      <c:catAx>
        <c:axId val="528983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528987424"/>
        <c:crosses val="autoZero"/>
        <c:auto val="1"/>
        <c:lblAlgn val="ctr"/>
        <c:lblOffset val="100"/>
        <c:noMultiLvlLbl val="0"/>
      </c:catAx>
      <c:valAx>
        <c:axId val="528987424"/>
        <c:scaling>
          <c:orientation val="minMax"/>
          <c:max val="0.35000000000000003"/>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528983816"/>
        <c:crosses val="autoZero"/>
        <c:crossBetween val="between"/>
        <c:majorUnit val="5.000000000000001E-2"/>
        <c:minorUnit val="1.0000000000000002E-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9011" name="Rectangle 3"/>
          <p:cNvSpPr>
            <a:spLocks noGrp="1" noChangeArrowheads="1"/>
          </p:cNvSpPr>
          <p:nvPr>
            <p:ph type="dt" sz="quarter"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9012" name="Rectangle 4"/>
          <p:cNvSpPr>
            <a:spLocks noGrp="1" noChangeArrowheads="1"/>
          </p:cNvSpPr>
          <p:nvPr>
            <p:ph type="ftr" sz="quarter" idx="2"/>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9013" name="Rectangle 5"/>
          <p:cNvSpPr>
            <a:spLocks noGrp="1" noChangeArrowheads="1"/>
          </p:cNvSpPr>
          <p:nvPr>
            <p:ph type="sldNum" sz="quarter" idx="3"/>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D92FDD88-6521-418C-8123-D508D8D03AEB}" type="slidenum">
              <a:rPr lang="en-US" altLang="en-US"/>
              <a:pPr/>
              <a:t>‹#›</a:t>
            </a:fld>
            <a:endParaRPr lang="en-US" altLang="en-US" dirty="0"/>
          </a:p>
        </p:txBody>
      </p:sp>
    </p:spTree>
    <p:extLst>
      <p:ext uri="{BB962C8B-B14F-4D97-AF65-F5344CB8AC3E}">
        <p14:creationId xmlns:p14="http://schemas.microsoft.com/office/powerpoint/2010/main" val="1451074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986"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7987" name="Rectangle 3"/>
          <p:cNvSpPr>
            <a:spLocks noGrp="1" noChangeArrowheads="1"/>
          </p:cNvSpPr>
          <p:nvPr>
            <p:ph type="dt"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7988"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989" name="Rectangle 5"/>
          <p:cNvSpPr>
            <a:spLocks noGrp="1" noChangeArrowheads="1"/>
          </p:cNvSpPr>
          <p:nvPr>
            <p:ph type="body" sz="quarter" idx="3"/>
          </p:nvPr>
        </p:nvSpPr>
        <p:spPr bwMode="auto">
          <a:xfrm>
            <a:off x="701040"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97990" name="Rectangle 6"/>
          <p:cNvSpPr>
            <a:spLocks noGrp="1" noChangeArrowheads="1"/>
          </p:cNvSpPr>
          <p:nvPr>
            <p:ph type="ftr" sz="quarter" idx="4"/>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7991" name="Rectangle 7"/>
          <p:cNvSpPr>
            <a:spLocks noGrp="1" noChangeArrowheads="1"/>
          </p:cNvSpPr>
          <p:nvPr>
            <p:ph type="sldNum" sz="quarter" idx="5"/>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15809F33-EB31-47CD-A87E-A5E769F028FC}" type="slidenum">
              <a:rPr lang="en-US" altLang="en-US"/>
              <a:pPr/>
              <a:t>‹#›</a:t>
            </a:fld>
            <a:endParaRPr lang="en-US" altLang="en-US" dirty="0"/>
          </a:p>
        </p:txBody>
      </p:sp>
    </p:spTree>
    <p:extLst>
      <p:ext uri="{BB962C8B-B14F-4D97-AF65-F5344CB8AC3E}">
        <p14:creationId xmlns:p14="http://schemas.microsoft.com/office/powerpoint/2010/main" val="17062121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hyperlink" Target="https://www.lsc.ohio.gov/" TargetMode="Externa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3184" name="Group 16"/>
          <p:cNvGrpSpPr>
            <a:grpSpLocks/>
          </p:cNvGrpSpPr>
          <p:nvPr/>
        </p:nvGrpSpPr>
        <p:grpSpPr bwMode="auto">
          <a:xfrm>
            <a:off x="0" y="0"/>
            <a:ext cx="11684000" cy="5943601"/>
            <a:chOff x="0" y="0"/>
            <a:chExt cx="5520" cy="3744"/>
          </a:xfrm>
        </p:grpSpPr>
        <p:sp>
          <p:nvSpPr>
            <p:cNvPr id="263170" name="Rectangle 2"/>
            <p:cNvSpPr>
              <a:spLocks noChangeArrowheads="1"/>
            </p:cNvSpPr>
            <p:nvPr/>
          </p:nvSpPr>
          <p:spPr bwMode="auto">
            <a:xfrm>
              <a:off x="0" y="0"/>
              <a:ext cx="86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3182" name="Group 14"/>
            <p:cNvGrpSpPr>
              <a:grpSpLocks/>
            </p:cNvGrpSpPr>
            <p:nvPr userDrawn="1"/>
          </p:nvGrpSpPr>
          <p:grpSpPr bwMode="auto">
            <a:xfrm>
              <a:off x="0" y="2208"/>
              <a:ext cx="5520" cy="1536"/>
              <a:chOff x="0" y="2208"/>
              <a:chExt cx="5520" cy="1536"/>
            </a:xfrm>
          </p:grpSpPr>
          <p:sp>
            <p:nvSpPr>
              <p:cNvPr id="263171" name="Rectangle 3"/>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2" name="Rectangle 4"/>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8" name="Line 10"/>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263183" name="Group 15"/>
            <p:cNvGrpSpPr>
              <a:grpSpLocks/>
            </p:cNvGrpSpPr>
            <p:nvPr userDrawn="1"/>
          </p:nvGrpSpPr>
          <p:grpSpPr bwMode="auto">
            <a:xfrm>
              <a:off x="400" y="360"/>
              <a:ext cx="5088" cy="192"/>
              <a:chOff x="400" y="360"/>
              <a:chExt cx="5088" cy="192"/>
            </a:xfrm>
          </p:grpSpPr>
          <p:sp>
            <p:nvSpPr>
              <p:cNvPr id="263179" name="Rectangle 11"/>
              <p:cNvSpPr>
                <a:spLocks noChangeArrowheads="1"/>
              </p:cNvSpPr>
              <p:nvPr/>
            </p:nvSpPr>
            <p:spPr bwMode="auto">
              <a:xfrm>
                <a:off x="3936" y="360"/>
                <a:ext cx="1536" cy="192"/>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80" name="Line 12"/>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3173" name="Rectangle 5"/>
          <p:cNvSpPr>
            <a:spLocks noGrp="1" noChangeArrowheads="1"/>
          </p:cNvSpPr>
          <p:nvPr>
            <p:ph type="ctrTitle" hasCustomPrompt="1"/>
          </p:nvPr>
        </p:nvSpPr>
        <p:spPr>
          <a:xfrm>
            <a:off x="1828800" y="1066800"/>
            <a:ext cx="9753600" cy="2209800"/>
          </a:xfrm>
        </p:spPr>
        <p:txBody>
          <a:bodyPr/>
          <a:lstStyle>
            <a:lvl1pPr algn="ctr">
              <a:defRPr sz="4000"/>
            </a:lvl1pPr>
          </a:lstStyle>
          <a:p>
            <a:pPr lvl="0"/>
            <a:r>
              <a:rPr lang="en-US" altLang="en-US" noProof="0" dirty="0"/>
              <a:t>Section heading</a:t>
            </a:r>
          </a:p>
        </p:txBody>
      </p:sp>
      <p:sp>
        <p:nvSpPr>
          <p:cNvPr id="263174" name="Rectangle 6"/>
          <p:cNvSpPr>
            <a:spLocks noGrp="1" noChangeArrowheads="1"/>
          </p:cNvSpPr>
          <p:nvPr>
            <p:ph type="subTitle" idx="1" hasCustomPrompt="1"/>
          </p:nvPr>
        </p:nvSpPr>
        <p:spPr>
          <a:xfrm>
            <a:off x="1828800" y="3962400"/>
            <a:ext cx="9144000" cy="1600200"/>
          </a:xfrm>
        </p:spPr>
        <p:txBody>
          <a:bodyPr anchor="ctr"/>
          <a:lstStyle>
            <a:lvl1pPr marL="0" indent="0" algn="ctr">
              <a:buFont typeface="Wingdings" pitchFamily="2" charset="2"/>
              <a:buNone/>
              <a:defRPr sz="2800"/>
            </a:lvl1pPr>
          </a:lstStyle>
          <a:p>
            <a:pPr lvl="0"/>
            <a:r>
              <a:rPr lang="en-US" altLang="en-US" noProof="0" dirty="0"/>
              <a:t>Date of last update</a:t>
            </a:r>
          </a:p>
        </p:txBody>
      </p:sp>
      <p:sp>
        <p:nvSpPr>
          <p:cNvPr id="6" name="TextBox 5"/>
          <p:cNvSpPr txBox="1"/>
          <p:nvPr userDrawn="1"/>
        </p:nvSpPr>
        <p:spPr>
          <a:xfrm>
            <a:off x="7162802" y="6583680"/>
            <a:ext cx="184731" cy="369332"/>
          </a:xfrm>
          <a:prstGeom prst="rect">
            <a:avLst/>
          </a:prstGeom>
          <a:noFill/>
        </p:spPr>
        <p:txBody>
          <a:bodyPr wrap="none" rtlCol="0">
            <a:spAutoFit/>
          </a:bodyPr>
          <a:lstStyle/>
          <a:p>
            <a:endParaRPr lang="en-US" dirty="0"/>
          </a:p>
        </p:txBody>
      </p:sp>
      <p:pic>
        <p:nvPicPr>
          <p:cNvPr id="17" name="Picture 16"/>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0" y="5872163"/>
            <a:ext cx="12192000" cy="985837"/>
          </a:xfrm>
          <a:prstGeom prst="rect">
            <a:avLst/>
          </a:prstGeom>
        </p:spPr>
      </p:pic>
      <p:sp>
        <p:nvSpPr>
          <p:cNvPr id="18" name="Rectangle 7"/>
          <p:cNvSpPr txBox="1">
            <a:spLocks noChangeArrowheads="1"/>
          </p:cNvSpPr>
          <p:nvPr userDrawn="1"/>
        </p:nvSpPr>
        <p:spPr bwMode="auto">
          <a:xfrm>
            <a:off x="0" y="6339840"/>
            <a:ext cx="1676400"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050" dirty="0"/>
              <a:t>Legislative Budget </a:t>
            </a:r>
            <a:r>
              <a:rPr lang="en-US" altLang="en-US" sz="1100" dirty="0"/>
              <a:t>Office</a:t>
            </a:r>
          </a:p>
        </p:txBody>
      </p:sp>
      <p:pic>
        <p:nvPicPr>
          <p:cNvPr id="5" name="Picture 4"/>
          <p:cNvPicPr>
            <a:picLocks/>
          </p:cNvPicPr>
          <p:nvPr userDrawn="1"/>
        </p:nvPicPr>
        <p:blipFill>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 uri="{28A0092B-C50C-407E-A947-70E740481C1C}">
                <a14:useLocalDpi xmlns:a14="http://schemas.microsoft.com/office/drawing/2010/main" val="0"/>
              </a:ext>
            </a:extLst>
          </a:blip>
          <a:stretch>
            <a:fillRect/>
          </a:stretch>
        </p:blipFill>
        <p:spPr>
          <a:xfrm>
            <a:off x="5748528" y="5916168"/>
            <a:ext cx="694944" cy="694944"/>
          </a:xfrm>
          <a:prstGeom prst="rect">
            <a:avLst/>
          </a:prstGeom>
        </p:spPr>
      </p:pic>
      <p:cxnSp>
        <p:nvCxnSpPr>
          <p:cNvPr id="8" name="Straight Connector 7"/>
          <p:cNvCxnSpPr/>
          <p:nvPr userDrawn="1"/>
        </p:nvCxnSpPr>
        <p:spPr>
          <a:xfrm>
            <a:off x="20320" y="662940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9144000" y="662866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Rectangle 7">
            <a:hlinkClick r:id="rId5"/>
          </p:cNvPr>
          <p:cNvSpPr txBox="1">
            <a:spLocks noChangeArrowheads="1"/>
          </p:cNvSpPr>
          <p:nvPr userDrawn="1"/>
        </p:nvSpPr>
        <p:spPr bwMode="auto">
          <a:xfrm>
            <a:off x="5638800" y="6583680"/>
            <a:ext cx="914400" cy="242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a:t>Click to edit Master title style</a:t>
            </a:r>
            <a:endParaRPr lang="en-US" dirty="0"/>
          </a:p>
        </p:txBody>
      </p:sp>
      <p:sp>
        <p:nvSpPr>
          <p:cNvPr id="3" name="Content Placeholder 2"/>
          <p:cNvSpPr>
            <a:spLocks noGrp="1"/>
          </p:cNvSpPr>
          <p:nvPr>
            <p:ph idx="1" hasCustomPrompt="1"/>
          </p:nvPr>
        </p:nvSpPr>
        <p:spPr/>
        <p:txBody>
          <a:bodyPr/>
          <a:lstStyle>
            <a:lvl1pPr marL="341313" indent="-341313">
              <a:defRPr/>
            </a:lvl1pPr>
            <a:lvl2pPr marL="631825" indent="-288925">
              <a:defRPr/>
            </a:lvl2pPr>
            <a:lvl3pPr marL="914400" indent="-228600">
              <a:defRPr/>
            </a:lvl3pPr>
            <a:lvl4pPr marL="1255713" indent="-227013">
              <a:defRPr/>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Tree>
    <p:extLst>
      <p:ext uri="{BB962C8B-B14F-4D97-AF65-F5344CB8AC3E}">
        <p14:creationId xmlns:p14="http://schemas.microsoft.com/office/powerpoint/2010/main" val="379105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un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dirty="0"/>
              <a:t>Two unequal columns</a:t>
            </a:r>
          </a:p>
        </p:txBody>
      </p:sp>
      <p:sp>
        <p:nvSpPr>
          <p:cNvPr id="3" name="Content Placeholder 2"/>
          <p:cNvSpPr>
            <a:spLocks noGrp="1"/>
          </p:cNvSpPr>
          <p:nvPr>
            <p:ph idx="1" hasCustomPrompt="1"/>
          </p:nvPr>
        </p:nvSpPr>
        <p:spPr>
          <a:xfrm>
            <a:off x="1219200" y="1600203"/>
            <a:ext cx="6858000" cy="4530725"/>
          </a:xfrm>
        </p:spPr>
        <p:txBody>
          <a:bodyPr/>
          <a:lstStyle>
            <a:lvl1pPr marL="341313" indent="-341313">
              <a:defRPr sz="2800"/>
            </a:lvl1pPr>
            <a:lvl2pPr marL="631825" indent="-288925">
              <a:defRPr sz="2400"/>
            </a:lvl2pPr>
            <a:lvl3pPr marL="914400" indent="-228600">
              <a:defRPr sz="2200"/>
            </a:lvl3pPr>
            <a:lvl4pPr marL="1255713" indent="-227013">
              <a:defRPr sz="2000"/>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
        <p:nvSpPr>
          <p:cNvPr id="12" name="Content Placeholder 11"/>
          <p:cNvSpPr>
            <a:spLocks noGrp="1"/>
          </p:cNvSpPr>
          <p:nvPr>
            <p:ph sz="quarter" idx="10" hasCustomPrompt="1"/>
          </p:nvPr>
        </p:nvSpPr>
        <p:spPr>
          <a:xfrm>
            <a:off x="8153400" y="1610503"/>
            <a:ext cx="3429000" cy="4535424"/>
          </a:xfrm>
        </p:spPr>
        <p:txBody>
          <a:bodyPr/>
          <a:lstStyle>
            <a:lvl1pPr>
              <a:defRPr sz="2800"/>
            </a:lvl1pPr>
            <a:lvl2pPr>
              <a:defRPr sz="2400"/>
            </a:lvl2pPr>
            <a:lvl3pPr>
              <a:defRPr sz="2200"/>
            </a:lvl3pPr>
            <a:lvl4pPr>
              <a:defRPr sz="2000"/>
            </a:lvl4pPr>
            <a:lvl5pPr>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3352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35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columns/three content boxes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3291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row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rows/three content boxes</a:t>
            </a:r>
          </a:p>
        </p:txBody>
      </p:sp>
      <p:sp>
        <p:nvSpPr>
          <p:cNvPr id="3" name="Content Placeholder 2"/>
          <p:cNvSpPr>
            <a:spLocks noGrp="1"/>
          </p:cNvSpPr>
          <p:nvPr>
            <p:ph sz="half" idx="1" hasCustomPrompt="1"/>
          </p:nvPr>
        </p:nvSpPr>
        <p:spPr>
          <a:xfrm>
            <a:off x="1208903" y="1600203"/>
            <a:ext cx="10373497" cy="2320928"/>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1208903" y="3921131"/>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84212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hyperlink" Target="https://www.lsc.ohio.gov/"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62156" name="Group 12"/>
          <p:cNvGrpSpPr>
            <a:grpSpLocks/>
          </p:cNvGrpSpPr>
          <p:nvPr/>
        </p:nvGrpSpPr>
        <p:grpSpPr bwMode="auto">
          <a:xfrm>
            <a:off x="0" y="0"/>
            <a:ext cx="11582400" cy="4876800"/>
            <a:chOff x="0" y="0"/>
            <a:chExt cx="5472" cy="3072"/>
          </a:xfrm>
        </p:grpSpPr>
        <p:sp>
          <p:nvSpPr>
            <p:cNvPr id="26214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2155" name="Group 11"/>
            <p:cNvGrpSpPr>
              <a:grpSpLocks/>
            </p:cNvGrpSpPr>
            <p:nvPr/>
          </p:nvGrpSpPr>
          <p:grpSpPr bwMode="auto">
            <a:xfrm>
              <a:off x="240" y="893"/>
              <a:ext cx="5232" cy="115"/>
              <a:chOff x="240" y="893"/>
              <a:chExt cx="5232" cy="115"/>
            </a:xfrm>
          </p:grpSpPr>
          <p:sp>
            <p:nvSpPr>
              <p:cNvPr id="262146" name="Rectangle 2"/>
              <p:cNvSpPr>
                <a:spLocks noChangeArrowheads="1"/>
              </p:cNvSpPr>
              <p:nvPr/>
            </p:nvSpPr>
            <p:spPr bwMode="auto">
              <a:xfrm>
                <a:off x="4320" y="893"/>
                <a:ext cx="1152" cy="115"/>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2148" name="Line 4"/>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2149" name="Rectangle 5"/>
          <p:cNvSpPr>
            <a:spLocks noGrp="1" noChangeArrowheads="1"/>
          </p:cNvSpPr>
          <p:nvPr>
            <p:ph type="title"/>
          </p:nvPr>
        </p:nvSpPr>
        <p:spPr bwMode="auto">
          <a:xfrm>
            <a:off x="1219200" y="277813"/>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262150" name="Rectangle 6"/>
          <p:cNvSpPr>
            <a:spLocks noGrp="1" noChangeArrowheads="1"/>
          </p:cNvSpPr>
          <p:nvPr>
            <p:ph type="body" idx="1"/>
          </p:nvPr>
        </p:nvSpPr>
        <p:spPr bwMode="auto">
          <a:xfrm>
            <a:off x="1219200" y="1600203"/>
            <a:ext cx="103632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262151" name="Rectangle 7"/>
          <p:cNvSpPr>
            <a:spLocks noGrp="1" noChangeArrowheads="1"/>
          </p:cNvSpPr>
          <p:nvPr>
            <p:ph type="dt" sz="half" idx="2"/>
          </p:nvPr>
        </p:nvSpPr>
        <p:spPr bwMode="auto">
          <a:xfrm>
            <a:off x="1219200" y="6251575"/>
            <a:ext cx="264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en-US" altLang="en-US" dirty="0"/>
          </a:p>
        </p:txBody>
      </p:sp>
      <p:sp>
        <p:nvSpPr>
          <p:cNvPr id="262152" name="Rectangle 8"/>
          <p:cNvSpPr>
            <a:spLocks noGrp="1" noChangeArrowheads="1"/>
          </p:cNvSpPr>
          <p:nvPr>
            <p:ph type="ftr" sz="quarter" idx="3"/>
          </p:nvPr>
        </p:nvSpPr>
        <p:spPr bwMode="auto">
          <a:xfrm>
            <a:off x="4470400" y="6248400"/>
            <a:ext cx="396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en-US" altLang="en-US" dirty="0"/>
          </a:p>
        </p:txBody>
      </p:sp>
      <p:sp>
        <p:nvSpPr>
          <p:cNvPr id="262153" name="Rectangle 9"/>
          <p:cNvSpPr>
            <a:spLocks noGrp="1" noChangeArrowheads="1"/>
          </p:cNvSpPr>
          <p:nvPr>
            <p:ph type="sldNum" sz="quarter" idx="4"/>
          </p:nvPr>
        </p:nvSpPr>
        <p:spPr bwMode="auto">
          <a:xfrm>
            <a:off x="9042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CA018B54-7992-48DF-BF8C-61CFB03447C4}" type="slidenum">
              <a:rPr lang="en-US" altLang="en-US"/>
              <a:pPr/>
              <a:t>‹#›</a:t>
            </a:fld>
            <a:endParaRPr lang="en-US" altLang="en-US" dirty="0"/>
          </a:p>
        </p:txBody>
      </p:sp>
      <p:sp>
        <p:nvSpPr>
          <p:cNvPr id="262154" name="Line 10"/>
          <p:cNvSpPr>
            <a:spLocks noChangeShapeType="1"/>
          </p:cNvSpPr>
          <p:nvPr/>
        </p:nvSpPr>
        <p:spPr bwMode="auto">
          <a:xfrm>
            <a:off x="0" y="4876800"/>
            <a:ext cx="8128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5" name="Picture 14"/>
          <p:cNvPicPr>
            <a:picLocks/>
          </p:cNvPicPr>
          <p:nvPr userDrawn="1"/>
        </p:nvPicPr>
        <p:blipFill rotWithShape="1">
          <a:blip r:embed="rId8">
            <a:extLst>
              <a:ext uri="{28A0092B-C50C-407E-A947-70E740481C1C}">
                <a14:useLocalDpi xmlns:a14="http://schemas.microsoft.com/office/drawing/2010/main" val="0"/>
              </a:ext>
            </a:extLst>
          </a:blip>
          <a:srcRect b="91111"/>
          <a:stretch/>
        </p:blipFill>
        <p:spPr>
          <a:xfrm>
            <a:off x="0" y="6096000"/>
            <a:ext cx="12192000" cy="640080"/>
          </a:xfrm>
          <a:prstGeom prst="rect">
            <a:avLst/>
          </a:prstGeom>
        </p:spPr>
      </p:pic>
      <p:sp>
        <p:nvSpPr>
          <p:cNvPr id="16" name="Rectangle 7"/>
          <p:cNvSpPr txBox="1">
            <a:spLocks noChangeArrowheads="1"/>
          </p:cNvSpPr>
          <p:nvPr userDrawn="1"/>
        </p:nvSpPr>
        <p:spPr bwMode="auto">
          <a:xfrm>
            <a:off x="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100" dirty="0"/>
              <a:t>Legislative Budget Office</a:t>
            </a:r>
          </a:p>
        </p:txBody>
      </p:sp>
      <p:cxnSp>
        <p:nvCxnSpPr>
          <p:cNvPr id="19" name="Straight Connector 18"/>
          <p:cNvCxnSpPr/>
          <p:nvPr userDrawn="1"/>
        </p:nvCxnSpPr>
        <p:spPr>
          <a:xfrm>
            <a:off x="0" y="6675120"/>
            <a:ext cx="12192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DrafterName"/>
          <p:cNvSpPr txBox="1">
            <a:spLocks noChangeArrowheads="1"/>
          </p:cNvSpPr>
          <p:nvPr userDrawn="1"/>
        </p:nvSpPr>
        <p:spPr bwMode="auto">
          <a:xfrm>
            <a:off x="1043940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altLang="en-US" sz="1100" dirty="0">
              <a:solidFill>
                <a:schemeClr val="bg1"/>
              </a:solidFill>
            </a:endParaRPr>
          </a:p>
        </p:txBody>
      </p:sp>
      <p:sp>
        <p:nvSpPr>
          <p:cNvPr id="22" name="Rectangle 7">
            <a:hlinkClick r:id="rId9"/>
          </p:cNvPr>
          <p:cNvSpPr txBox="1">
            <a:spLocks noChangeArrowheads="1"/>
          </p:cNvSpPr>
          <p:nvPr userDrawn="1"/>
        </p:nvSpPr>
        <p:spPr bwMode="auto">
          <a:xfrm>
            <a:off x="11277600" y="6438156"/>
            <a:ext cx="914400" cy="21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8" r:id="rId3"/>
    <p:sldLayoutId id="2147483691" r:id="rId4"/>
    <p:sldLayoutId id="2147483697" r:id="rId5"/>
    <p:sldLayoutId id="2147483699" r:id="rId6"/>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150">
          <a:solidFill>
            <a:schemeClr val="tx2"/>
          </a:solidFill>
          <a:latin typeface="Times New Roman" charset="0"/>
        </a:defRPr>
      </a:lvl2pPr>
      <a:lvl3pPr algn="l" rtl="0" eaLnBrk="1" fontAlgn="base" hangingPunct="1">
        <a:spcBef>
          <a:spcPct val="0"/>
        </a:spcBef>
        <a:spcAft>
          <a:spcPct val="0"/>
        </a:spcAft>
        <a:defRPr sz="3150">
          <a:solidFill>
            <a:schemeClr val="tx2"/>
          </a:solidFill>
          <a:latin typeface="Times New Roman" charset="0"/>
        </a:defRPr>
      </a:lvl3pPr>
      <a:lvl4pPr algn="l" rtl="0" eaLnBrk="1" fontAlgn="base" hangingPunct="1">
        <a:spcBef>
          <a:spcPct val="0"/>
        </a:spcBef>
        <a:spcAft>
          <a:spcPct val="0"/>
        </a:spcAft>
        <a:defRPr sz="3150">
          <a:solidFill>
            <a:schemeClr val="tx2"/>
          </a:solidFill>
          <a:latin typeface="Times New Roman" charset="0"/>
        </a:defRPr>
      </a:lvl4pPr>
      <a:lvl5pPr algn="l" rtl="0" eaLnBrk="1" fontAlgn="base" hangingPunct="1">
        <a:spcBef>
          <a:spcPct val="0"/>
        </a:spcBef>
        <a:spcAft>
          <a:spcPct val="0"/>
        </a:spcAft>
        <a:defRPr sz="3150">
          <a:solidFill>
            <a:schemeClr val="tx2"/>
          </a:solidFill>
          <a:latin typeface="Times New Roman" charset="0"/>
        </a:defRPr>
      </a:lvl5pPr>
      <a:lvl6pPr marL="342900" algn="l" rtl="0" eaLnBrk="1" fontAlgn="base" hangingPunct="1">
        <a:spcBef>
          <a:spcPct val="0"/>
        </a:spcBef>
        <a:spcAft>
          <a:spcPct val="0"/>
        </a:spcAft>
        <a:defRPr sz="3150">
          <a:solidFill>
            <a:schemeClr val="tx2"/>
          </a:solidFill>
          <a:latin typeface="Times New Roman" charset="0"/>
        </a:defRPr>
      </a:lvl6pPr>
      <a:lvl7pPr marL="685800" algn="l" rtl="0" eaLnBrk="1" fontAlgn="base" hangingPunct="1">
        <a:spcBef>
          <a:spcPct val="0"/>
        </a:spcBef>
        <a:spcAft>
          <a:spcPct val="0"/>
        </a:spcAft>
        <a:defRPr sz="3150">
          <a:solidFill>
            <a:schemeClr val="tx2"/>
          </a:solidFill>
          <a:latin typeface="Times New Roman" charset="0"/>
        </a:defRPr>
      </a:lvl7pPr>
      <a:lvl8pPr marL="1028700" algn="l" rtl="0" eaLnBrk="1" fontAlgn="base" hangingPunct="1">
        <a:spcBef>
          <a:spcPct val="0"/>
        </a:spcBef>
        <a:spcAft>
          <a:spcPct val="0"/>
        </a:spcAft>
        <a:defRPr sz="3150">
          <a:solidFill>
            <a:schemeClr val="tx2"/>
          </a:solidFill>
          <a:latin typeface="Times New Roman" charset="0"/>
        </a:defRPr>
      </a:lvl8pPr>
      <a:lvl9pPr marL="1371600" algn="l" rtl="0" eaLnBrk="1" fontAlgn="base" hangingPunct="1">
        <a:spcBef>
          <a:spcPct val="0"/>
        </a:spcBef>
        <a:spcAft>
          <a:spcPct val="0"/>
        </a:spcAft>
        <a:defRPr sz="3150">
          <a:solidFill>
            <a:schemeClr val="tx2"/>
          </a:solidFill>
          <a:latin typeface="Times New Roman" charset="0"/>
        </a:defRPr>
      </a:lvl9pPr>
    </p:titleStyle>
    <p:bodyStyle>
      <a:lvl1pPr marL="341313" indent="-341313" algn="l" rtl="0" eaLnBrk="1" fontAlgn="base" hangingPunct="1">
        <a:spcBef>
          <a:spcPct val="20000"/>
        </a:spcBef>
        <a:spcAft>
          <a:spcPct val="0"/>
        </a:spcAft>
        <a:buClr>
          <a:srgbClr val="C00000"/>
        </a:buClr>
        <a:buSzPct val="90000"/>
        <a:buFont typeface="Wingdings" pitchFamily="2" charset="2"/>
        <a:buChar char="n"/>
        <a:defRPr sz="2800">
          <a:solidFill>
            <a:schemeClr val="tx1"/>
          </a:solidFill>
          <a:latin typeface="+mn-lt"/>
          <a:ea typeface="+mn-ea"/>
          <a:cs typeface="+mn-cs"/>
        </a:defRPr>
      </a:lvl1pPr>
      <a:lvl2pPr marL="573088" indent="-230188" algn="l" rtl="0" eaLnBrk="1" fontAlgn="base" hangingPunct="1">
        <a:spcBef>
          <a:spcPct val="20000"/>
        </a:spcBef>
        <a:spcAft>
          <a:spcPct val="0"/>
        </a:spcAft>
        <a:buClr>
          <a:schemeClr val="accent1"/>
        </a:buClr>
        <a:buSzPct val="75000"/>
        <a:buFont typeface="Wingdings" pitchFamily="2" charset="2"/>
        <a:buChar char="n"/>
        <a:defRPr sz="2400">
          <a:solidFill>
            <a:schemeClr val="tx1"/>
          </a:solidFill>
          <a:latin typeface="+mn-lt"/>
        </a:defRPr>
      </a:lvl2pPr>
      <a:lvl3pPr marL="914400" indent="-228600" algn="l" rtl="0" eaLnBrk="1" fontAlgn="base" hangingPunct="1">
        <a:spcBef>
          <a:spcPct val="20000"/>
        </a:spcBef>
        <a:spcAft>
          <a:spcPct val="0"/>
        </a:spcAft>
        <a:buClr>
          <a:srgbClr val="C00000"/>
        </a:buClr>
        <a:buSzPct val="55000"/>
        <a:buFont typeface="Wingdings" pitchFamily="2" charset="2"/>
        <a:buChar char="n"/>
        <a:defRPr sz="2200">
          <a:solidFill>
            <a:schemeClr val="tx1"/>
          </a:solidFill>
          <a:latin typeface="+mn-lt"/>
        </a:defRPr>
      </a:lvl3pPr>
      <a:lvl4pPr marL="1255713" indent="-227013"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defRPr>
      </a:lvl4pPr>
      <a:lvl5pPr marL="1543050" indent="-171450" algn="l" rtl="0" eaLnBrk="1" fontAlgn="base" hangingPunct="1">
        <a:spcBef>
          <a:spcPct val="20000"/>
        </a:spcBef>
        <a:spcAft>
          <a:spcPct val="0"/>
        </a:spcAft>
        <a:buClr>
          <a:srgbClr val="C00000"/>
        </a:buClr>
        <a:buFont typeface="Wingdings" pitchFamily="2" charset="2"/>
        <a:buChar char="§"/>
        <a:defRPr sz="1800">
          <a:solidFill>
            <a:schemeClr val="tx1"/>
          </a:solidFill>
          <a:latin typeface="+mn-lt"/>
        </a:defRPr>
      </a:lvl5pPr>
      <a:lvl6pPr marL="18859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6pPr>
      <a:lvl7pPr marL="22288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7pPr>
      <a:lvl8pPr marL="25717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8pPr>
      <a:lvl9pPr marL="29146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10363200" cy="1268413"/>
          </a:xfrm>
        </p:spPr>
        <p:txBody>
          <a:bodyPr/>
          <a:lstStyle/>
          <a:p>
            <a:r>
              <a:rPr lang="en-US" dirty="0"/>
              <a:t>Remediation rates of first-time Ohio public college and university students continue overall decline</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971561127"/>
              </p:ext>
            </p:extLst>
          </p:nvPr>
        </p:nvGraphicFramePr>
        <p:xfrm>
          <a:off x="688848" y="1524000"/>
          <a:ext cx="6702552" cy="4257806"/>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p:cNvSpPr>
            <a:spLocks noGrp="1"/>
          </p:cNvSpPr>
          <p:nvPr>
            <p:ph sz="half" idx="2"/>
          </p:nvPr>
        </p:nvSpPr>
        <p:spPr>
          <a:xfrm>
            <a:off x="7239000" y="1617794"/>
            <a:ext cx="4876800" cy="4419599"/>
          </a:xfrm>
        </p:spPr>
        <p:txBody>
          <a:bodyPr/>
          <a:lstStyle/>
          <a:p>
            <a:pPr marL="274320" indent="-274320"/>
            <a:r>
              <a:rPr lang="en-US" sz="1400" dirty="0"/>
              <a:t>The percentage of Ohio public high school graduates enrolled for the first time in a public Ohio college or university who have taken a remedial course in either math or English (remediation rate) has declined since FY 2015, the first year all of Ohio’s public colleges and universities implemented uniform remediation-free standards that students must meet to enroll in college-level coursework. </a:t>
            </a:r>
          </a:p>
          <a:p>
            <a:pPr marL="274320" indent="-274320"/>
            <a:r>
              <a:rPr lang="en-US" sz="1400" dirty="0"/>
              <a:t>The decreases vary by subject area. The broadest area (math or English) declined the most while the rate of students in both math and English remedial courses declined the least. From FY 2015 to FY 2024, remediation rates decreased: </a:t>
            </a:r>
          </a:p>
          <a:p>
            <a:pPr marL="530352" lvl="1" indent="-228600"/>
            <a:r>
              <a:rPr lang="en-US" sz="1200" dirty="0"/>
              <a:t>17.3 percentage points for Math or English</a:t>
            </a:r>
          </a:p>
          <a:p>
            <a:pPr marL="530352" lvl="1" indent="-228600"/>
            <a:r>
              <a:rPr lang="en-US" sz="1200" dirty="0"/>
              <a:t>15.7 percentage points for Math only</a:t>
            </a:r>
          </a:p>
          <a:p>
            <a:pPr marL="530352" lvl="1" indent="-228600"/>
            <a:r>
              <a:rPr lang="en-US" sz="1200" dirty="0"/>
              <a:t>7.9 percentage points for English only</a:t>
            </a:r>
          </a:p>
          <a:p>
            <a:pPr marL="530352" lvl="1" indent="-228600"/>
            <a:r>
              <a:rPr lang="en-US" sz="1200" dirty="0"/>
              <a:t>6.4 percentage points for Math and English</a:t>
            </a:r>
          </a:p>
          <a:p>
            <a:pPr marL="274320" indent="-274320"/>
            <a:r>
              <a:rPr lang="en-US" sz="1400" dirty="0"/>
              <a:t>Remedial courses are designed to help academically underprepared students move on to college-level coursework. However, these courses do not bear credit towards a certificate or degree, which may increase costs and time to certificate or degree completion.</a:t>
            </a:r>
          </a:p>
          <a:p>
            <a:endParaRPr lang="en-US" sz="1800" dirty="0"/>
          </a:p>
        </p:txBody>
      </p:sp>
      <p:sp>
        <p:nvSpPr>
          <p:cNvPr id="6" name="TextBox 5"/>
          <p:cNvSpPr txBox="1"/>
          <p:nvPr/>
        </p:nvSpPr>
        <p:spPr>
          <a:xfrm>
            <a:off x="869748" y="5775783"/>
            <a:ext cx="6521652" cy="261610"/>
          </a:xfrm>
          <a:prstGeom prst="rect">
            <a:avLst/>
          </a:prstGeom>
          <a:noFill/>
        </p:spPr>
        <p:txBody>
          <a:bodyPr wrap="square" rtlCol="0">
            <a:spAutoFit/>
          </a:bodyPr>
          <a:lstStyle/>
          <a:p>
            <a:r>
              <a:rPr lang="en-US" sz="1100" dirty="0">
                <a:latin typeface="+mn-lt"/>
              </a:rPr>
              <a:t>Source: Ohio departments of Education and Workforce and Higher Education’s annual </a:t>
            </a:r>
            <a:r>
              <a:rPr lang="en-US" sz="1100" i="1" dirty="0">
                <a:latin typeface="+mn-lt"/>
              </a:rPr>
              <a:t>Ohio Remediation Report</a:t>
            </a:r>
          </a:p>
        </p:txBody>
      </p:sp>
    </p:spTree>
    <p:extLst>
      <p:ext uri="{BB962C8B-B14F-4D97-AF65-F5344CB8AC3E}">
        <p14:creationId xmlns:p14="http://schemas.microsoft.com/office/powerpoint/2010/main" val="1457020741"/>
      </p:ext>
    </p:extLst>
  </p:cSld>
  <p:clrMapOvr>
    <a:masterClrMapping/>
  </p:clrMapOvr>
</p:sld>
</file>

<file path=ppt/theme/theme1.xml><?xml version="1.0" encoding="utf-8"?>
<a:theme xmlns:a="http://schemas.openxmlformats.org/drawingml/2006/main" name="Layers">
  <a:themeElements>
    <a:clrScheme name="Custom 1">
      <a:dk1>
        <a:sysClr val="windowText" lastClr="000000"/>
      </a:dk1>
      <a:lt1>
        <a:sysClr val="window" lastClr="FFFFFF"/>
      </a:lt1>
      <a:dk2>
        <a:srgbClr val="1F497D"/>
      </a:dk2>
      <a:lt2>
        <a:srgbClr val="EEECE1"/>
      </a:lt2>
      <a:accent1>
        <a:srgbClr val="002163"/>
      </a:accent1>
      <a:accent2>
        <a:srgbClr val="C0504D"/>
      </a:accent2>
      <a:accent3>
        <a:srgbClr val="9BBB59"/>
      </a:accent3>
      <a:accent4>
        <a:srgbClr val="FF0000"/>
      </a:accent4>
      <a:accent5>
        <a:srgbClr val="4BACC6"/>
      </a:accent5>
      <a:accent6>
        <a:srgbClr val="F79646"/>
      </a:accent6>
      <a:hlink>
        <a:srgbClr val="0070C0"/>
      </a:hlink>
      <a:folHlink>
        <a:srgbClr val="0070C0"/>
      </a:folHlink>
    </a:clrScheme>
    <a:fontScheme name="FN font theme">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Office Theme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Office Theme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Office Theme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Office Theme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hio Facts Template.potx" id="{ABE8DC34-85DB-4B5F-A7CC-9DF3C49791B1}" vid="{4C6E6946-AD51-4E2D-94F2-CFE20DE60AD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Ohio Facts Template</Template>
  <TotalTime>1276</TotalTime>
  <Words>231</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Times New Roman</vt:lpstr>
      <vt:lpstr>Wingdings</vt:lpstr>
      <vt:lpstr>Layers</vt:lpstr>
      <vt:lpstr>Remediation rates of first-time Ohio public college and university students continue overall decline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Ed - Remediation Rates</dc:title>
  <dc:creator>Jason Glover</dc:creator>
  <cp:lastModifiedBy>Jason Phillips</cp:lastModifiedBy>
  <cp:revision>76</cp:revision>
  <cp:lastPrinted>2022-05-16T19:03:05Z</cp:lastPrinted>
  <dcterms:created xsi:type="dcterms:W3CDTF">2022-06-27T13:37:17Z</dcterms:created>
  <dcterms:modified xsi:type="dcterms:W3CDTF">2025-10-06T19:05:24Z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ies>
</file>