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92.4% </a:t>
            </a:r>
            <a:r>
              <a:rPr lang="en-US" dirty="0" smtClean="0"/>
              <a:t>of Ohio’s 4,579 public </a:t>
            </a:r>
            <a:r>
              <a:rPr lang="en-US" dirty="0"/>
              <a:t>w</a:t>
            </a:r>
            <a:r>
              <a:rPr lang="en-US" dirty="0" smtClean="0"/>
              <a:t>ater </a:t>
            </a:r>
            <a:r>
              <a:rPr lang="en-US" dirty="0"/>
              <a:t>s</a:t>
            </a:r>
            <a:r>
              <a:rPr lang="en-US" dirty="0" smtClean="0"/>
              <a:t>ystems sourced from ground water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357156"/>
              </p:ext>
            </p:extLst>
          </p:nvPr>
        </p:nvGraphicFramePr>
        <p:xfrm>
          <a:off x="1219200" y="1600200"/>
          <a:ext cx="6858000" cy="422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Ohio’s Public Water Systems by Category</a:t>
                      </a:r>
                      <a:r>
                        <a:rPr lang="en-US" sz="1350" smtClean="0"/>
                        <a:t>, 2024</a:t>
                      </a:r>
                      <a:endParaRPr lang="en-US" sz="135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Category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Ground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Water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Surface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Water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Systems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  <a:p>
                      <a:pPr lvl="1"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Serves at least 15 water service connections used by year-round residents or regularly serves at least 25 year-round residents (e.g., cities, mobile home parks, and nursing homes)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Transient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noncommunity</a:t>
                      </a:r>
                    </a:p>
                    <a:p>
                      <a:pPr marL="342900" marR="0" lvl="1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Serves at least 25 </a:t>
                      </a:r>
                      <a:r>
                        <a:rPr lang="en-US" sz="1000" dirty="0" smtClean="0"/>
                        <a:t>nonresidential </a:t>
                      </a:r>
                      <a:r>
                        <a:rPr lang="en-US" sz="1000" dirty="0" smtClean="0"/>
                        <a:t>persons during 60 days or more per year (e.g., campgrounds, parks, highway rest stops, restaurants, and gas stations)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Nontransient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noncommunity</a:t>
                      </a:r>
                    </a:p>
                    <a:p>
                      <a:pPr lvl="1"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Serves at least 25 of the same persons during six months per year (e.g., schools, hospitals, businesses, and factories)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429000" cy="4485497"/>
          </a:xfrm>
        </p:spPr>
        <p:txBody>
          <a:bodyPr/>
          <a:lstStyle/>
          <a:p>
            <a:r>
              <a:rPr lang="en-US" sz="1400" dirty="0" smtClean="0"/>
              <a:t>Of </a:t>
            </a:r>
            <a:r>
              <a:rPr lang="en-US" sz="1400" dirty="0"/>
              <a:t>the </a:t>
            </a:r>
            <a:r>
              <a:rPr lang="en-US" sz="1400" dirty="0" smtClean="0"/>
              <a:t>4,579 </a:t>
            </a:r>
            <a:r>
              <a:rPr lang="en-US" sz="1400" dirty="0"/>
              <a:t>public water systems (PWS) </a:t>
            </a:r>
            <a:r>
              <a:rPr lang="en-US" sz="1400" dirty="0" smtClean="0"/>
              <a:t>in 2024, 4,229 </a:t>
            </a:r>
            <a:r>
              <a:rPr lang="en-US" sz="1400" dirty="0"/>
              <a:t>(</a:t>
            </a:r>
            <a:r>
              <a:rPr lang="en-US" sz="1400" dirty="0" smtClean="0"/>
              <a:t>92.4%) </a:t>
            </a:r>
            <a:r>
              <a:rPr lang="en-US" sz="1400" dirty="0"/>
              <a:t>are sourced from ground water (wells) and the remaining </a:t>
            </a:r>
            <a:r>
              <a:rPr lang="en-US" sz="1400" dirty="0" smtClean="0"/>
              <a:t>350 </a:t>
            </a:r>
            <a:r>
              <a:rPr lang="en-US" sz="1400" dirty="0"/>
              <a:t>(</a:t>
            </a:r>
            <a:r>
              <a:rPr lang="en-US" sz="1400" dirty="0" smtClean="0"/>
              <a:t>7.6%) </a:t>
            </a:r>
            <a:r>
              <a:rPr lang="en-US" sz="1400" dirty="0"/>
              <a:t>are sourced from surface water (lakes and rivers</a:t>
            </a:r>
            <a:r>
              <a:rPr lang="en-US" sz="1400" dirty="0" smtClean="0"/>
              <a:t>).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/>
              <a:t>Ohio’s </a:t>
            </a:r>
            <a:r>
              <a:rPr lang="en-US" sz="1400" dirty="0" smtClean="0"/>
              <a:t>4,579 PWS range </a:t>
            </a:r>
            <a:r>
              <a:rPr lang="en-US" sz="1400" dirty="0"/>
              <a:t>in size from large municipalities to small churches and restaurants relying on a single well. The number of PWS in Ohio fluctuates from year to year. </a:t>
            </a:r>
            <a:r>
              <a:rPr lang="en-US" sz="1400" dirty="0" smtClean="0"/>
              <a:t>In 2022, there were 4,664.</a:t>
            </a:r>
          </a:p>
          <a:p>
            <a:r>
              <a:rPr lang="en-US" sz="1400" dirty="0" smtClean="0"/>
              <a:t>PWS </a:t>
            </a:r>
            <a:r>
              <a:rPr lang="en-US" sz="1400" dirty="0"/>
              <a:t>are regulated by the Ohio Environmental Protection Agency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Private water systems are regulated by the Ohio Department of Health and </a:t>
            </a:r>
            <a:r>
              <a:rPr lang="en-US" sz="1400" dirty="0"/>
              <a:t>include </a:t>
            </a:r>
            <a:r>
              <a:rPr lang="en-US" sz="1400" dirty="0" smtClean="0"/>
              <a:t>households </a:t>
            </a:r>
            <a:r>
              <a:rPr lang="en-US" sz="1400" dirty="0"/>
              <a:t>and small businesses that serve </a:t>
            </a:r>
            <a:r>
              <a:rPr lang="en-US" sz="1400" u="sng" dirty="0"/>
              <a:t>fewer</a:t>
            </a:r>
            <a:r>
              <a:rPr lang="en-US" sz="1400" dirty="0"/>
              <a:t> than 25 people per day 60 days out of the </a:t>
            </a:r>
            <a:r>
              <a:rPr lang="en-US" sz="1400" dirty="0" smtClean="0"/>
              <a:t>year</a:t>
            </a:r>
            <a:r>
              <a:rPr lang="en-US" sz="1400" dirty="0"/>
              <a:t> </a:t>
            </a:r>
            <a:r>
              <a:rPr lang="en-US" sz="1400" dirty="0" smtClean="0"/>
              <a:t>(e.g., </a:t>
            </a:r>
            <a:r>
              <a:rPr lang="en-US" sz="1400" dirty="0"/>
              <a:t>small bed and breakfasts, small </a:t>
            </a:r>
            <a:r>
              <a:rPr lang="en-US" sz="1400" dirty="0" smtClean="0"/>
              <a:t>daycares, </a:t>
            </a:r>
            <a:r>
              <a:rPr lang="en-US" sz="1400" dirty="0"/>
              <a:t>and small churches</a:t>
            </a:r>
            <a:r>
              <a:rPr lang="en-US" sz="1400" dirty="0" smtClean="0"/>
              <a:t>).</a:t>
            </a:r>
            <a:endParaRPr lang="en-US" sz="1400" dirty="0"/>
          </a:p>
          <a:p>
            <a:endParaRPr lang="en-US" sz="16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5834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Environmental Protection Agency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764</TotalTime>
  <Words>274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92.4% of Ohio’s 4,579 public water systems sourced from ground water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Linda Bayer</cp:lastModifiedBy>
  <cp:revision>36</cp:revision>
  <cp:lastPrinted>2024-07-22T18:19:50Z</cp:lastPrinted>
  <dcterms:created xsi:type="dcterms:W3CDTF">2022-06-09T19:55:28Z</dcterms:created>
  <dcterms:modified xsi:type="dcterms:W3CDTF">2024-07-24T13:57:30Z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