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5"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Phillips" initials="JP" lastIdx="3" clrIdx="0">
    <p:extLst>
      <p:ext uri="{19B8F6BF-5375-455C-9EA6-DF929625EA0E}">
        <p15:presenceInfo xmlns:p15="http://schemas.microsoft.com/office/powerpoint/2012/main" userId="Jason Phillips" providerId="None"/>
      </p:ext>
    </p:extLst>
  </p:cmAuthor>
  <p:cmAuthor id="2" name="Jason Glover" initials="JG" lastIdx="2" clrIdx="1">
    <p:extLst>
      <p:ext uri="{19B8F6BF-5375-455C-9EA6-DF929625EA0E}">
        <p15:presenceInfo xmlns:p15="http://schemas.microsoft.com/office/powerpoint/2012/main" userId="Jason Glover" providerId="None"/>
      </p:ext>
    </p:extLst>
  </p:cmAuthor>
  <p:cmAuthor id="3" name="Ed Millane" initials="EM" lastIdx="2" clrIdx="2">
    <p:extLst>
      <p:ext uri="{19B8F6BF-5375-455C-9EA6-DF929625EA0E}">
        <p15:presenceInfo xmlns:p15="http://schemas.microsoft.com/office/powerpoint/2012/main" userId="Ed Milla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75976" autoAdjust="0"/>
  </p:normalViewPr>
  <p:slideViewPr>
    <p:cSldViewPr>
      <p:cViewPr varScale="1">
        <p:scale>
          <a:sx n="115" d="100"/>
          <a:sy n="115" d="100"/>
        </p:scale>
        <p:origin x="432" y="10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solidFill>
                <a:latin typeface="+mn-lt"/>
                <a:ea typeface="+mn-ea"/>
                <a:cs typeface="+mn-cs"/>
              </a:defRPr>
            </a:pPr>
            <a:r>
              <a:rPr lang="en-US" sz="1800" b="0" i="0" baseline="0" dirty="0">
                <a:effectLst/>
              </a:rPr>
              <a:t>In-State Public Higher Education Tuition </a:t>
            </a:r>
            <a:br>
              <a:rPr lang="en-US" sz="1800" b="0" i="0" baseline="0" dirty="0">
                <a:effectLst/>
              </a:rPr>
            </a:br>
            <a:r>
              <a:rPr lang="en-US" sz="1800" b="0" i="0" baseline="0" dirty="0">
                <a:effectLst/>
              </a:rPr>
              <a:t>and Fees for Ohio and U.S.</a:t>
            </a:r>
            <a:endParaRPr lang="en-US" dirty="0">
              <a:effectLst/>
            </a:endParaRPr>
          </a:p>
        </c:rich>
      </c:tx>
      <c:layout>
        <c:manualLayout>
          <c:xMode val="edge"/>
          <c:yMode val="edge"/>
          <c:x val="0.17237930844133964"/>
          <c:y val="4.3211727919568481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U.S. 2-Year</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dLbl>
              <c:idx val="0"/>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82F-42F3-B2CA-557EA727DDB9}"/>
                </c:ext>
              </c:extLst>
            </c:dLbl>
            <c:dLbl>
              <c:idx val="9"/>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82F-42F3-B2CA-557EA727DDB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FY14</c:v>
                </c:pt>
                <c:pt idx="1">
                  <c:v>FY15</c:v>
                </c:pt>
                <c:pt idx="2">
                  <c:v>FY16</c:v>
                </c:pt>
                <c:pt idx="3">
                  <c:v>FY17</c:v>
                </c:pt>
                <c:pt idx="4">
                  <c:v>FY18</c:v>
                </c:pt>
                <c:pt idx="5">
                  <c:v>FY19</c:v>
                </c:pt>
                <c:pt idx="6">
                  <c:v>FY20</c:v>
                </c:pt>
                <c:pt idx="7">
                  <c:v>FY21</c:v>
                </c:pt>
                <c:pt idx="8">
                  <c:v>FY22</c:v>
                </c:pt>
                <c:pt idx="9">
                  <c:v>FY23</c:v>
                </c:pt>
              </c:strCache>
            </c:strRef>
          </c:cat>
          <c:val>
            <c:numRef>
              <c:f>Sheet1!$B$2:$B$11</c:f>
              <c:numCache>
                <c:formatCode>"$"#,##0</c:formatCode>
                <c:ptCount val="10"/>
                <c:pt idx="0">
                  <c:v>2881.9</c:v>
                </c:pt>
                <c:pt idx="1">
                  <c:v>2955.12</c:v>
                </c:pt>
                <c:pt idx="2">
                  <c:v>3038.07</c:v>
                </c:pt>
                <c:pt idx="3">
                  <c:v>3156.39</c:v>
                </c:pt>
                <c:pt idx="4">
                  <c:v>3242.85</c:v>
                </c:pt>
                <c:pt idx="5">
                  <c:v>3313.44</c:v>
                </c:pt>
                <c:pt idx="6">
                  <c:v>3377.1</c:v>
                </c:pt>
                <c:pt idx="7">
                  <c:v>3501</c:v>
                </c:pt>
                <c:pt idx="8">
                  <c:v>3563.71</c:v>
                </c:pt>
                <c:pt idx="9">
                  <c:v>3598</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Ohio 2-Year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82F-42F3-B2CA-557EA727DDB9}"/>
                </c:ext>
              </c:extLst>
            </c:dLbl>
            <c:dLbl>
              <c:idx val="9"/>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82F-42F3-B2CA-557EA727DDB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FY14</c:v>
                </c:pt>
                <c:pt idx="1">
                  <c:v>FY15</c:v>
                </c:pt>
                <c:pt idx="2">
                  <c:v>FY16</c:v>
                </c:pt>
                <c:pt idx="3">
                  <c:v>FY17</c:v>
                </c:pt>
                <c:pt idx="4">
                  <c:v>FY18</c:v>
                </c:pt>
                <c:pt idx="5">
                  <c:v>FY19</c:v>
                </c:pt>
                <c:pt idx="6">
                  <c:v>FY20</c:v>
                </c:pt>
                <c:pt idx="7">
                  <c:v>FY21</c:v>
                </c:pt>
                <c:pt idx="8">
                  <c:v>FY22</c:v>
                </c:pt>
                <c:pt idx="9">
                  <c:v>FY23</c:v>
                </c:pt>
              </c:strCache>
            </c:strRef>
          </c:cat>
          <c:val>
            <c:numRef>
              <c:f>Sheet1!$C$2:$C$11</c:f>
              <c:numCache>
                <c:formatCode>"$"#,##0</c:formatCode>
                <c:ptCount val="10"/>
                <c:pt idx="0">
                  <c:v>3544.46</c:v>
                </c:pt>
                <c:pt idx="1">
                  <c:v>3609.94</c:v>
                </c:pt>
                <c:pt idx="2">
                  <c:v>3641.88</c:v>
                </c:pt>
                <c:pt idx="3">
                  <c:v>3655.47</c:v>
                </c:pt>
                <c:pt idx="4">
                  <c:v>3672.41</c:v>
                </c:pt>
                <c:pt idx="5">
                  <c:v>4081.76</c:v>
                </c:pt>
                <c:pt idx="6">
                  <c:v>4330.05</c:v>
                </c:pt>
                <c:pt idx="7">
                  <c:v>4416</c:v>
                </c:pt>
                <c:pt idx="8">
                  <c:v>4497.8100000000004</c:v>
                </c:pt>
                <c:pt idx="9">
                  <c:v>4630.12</c:v>
                </c:pt>
              </c:numCache>
            </c:numRef>
          </c:val>
          <c:smooth val="0"/>
          <c:extLst>
            <c:ext xmlns:c16="http://schemas.microsoft.com/office/drawing/2014/chart" uri="{C3380CC4-5D6E-409C-BE32-E72D297353CC}">
              <c16:uniqueId val="{00000001-5167-450A-A28F-3BF622BB1566}"/>
            </c:ext>
          </c:extLst>
        </c:ser>
        <c:ser>
          <c:idx val="2"/>
          <c:order val="2"/>
          <c:tx>
            <c:strRef>
              <c:f>Sheet1!$D$1</c:f>
              <c:strCache>
                <c:ptCount val="1"/>
                <c:pt idx="0">
                  <c:v>U.S. 4-Year</c:v>
                </c:pt>
              </c:strCache>
            </c:strRef>
          </c:tx>
          <c:spPr>
            <a:ln w="28575" cap="rnd">
              <a:solidFill>
                <a:schemeClr val="accent3"/>
              </a:solidFill>
              <a:round/>
            </a:ln>
            <a:effectLst/>
          </c:spPr>
          <c:marker>
            <c:symbol val="square"/>
            <c:size val="5"/>
            <c:spPr>
              <a:solidFill>
                <a:schemeClr val="accent3"/>
              </a:solidFill>
              <a:ln w="9525">
                <a:solidFill>
                  <a:schemeClr val="accent3"/>
                </a:solidFill>
              </a:ln>
              <a:effectLst/>
            </c:spPr>
          </c:marker>
          <c:dLbls>
            <c:dLbl>
              <c:idx val="0"/>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82F-42F3-B2CA-557EA727DDB9}"/>
                </c:ext>
              </c:extLst>
            </c:dLbl>
            <c:dLbl>
              <c:idx val="9"/>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82F-42F3-B2CA-557EA727DDB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FY14</c:v>
                </c:pt>
                <c:pt idx="1">
                  <c:v>FY15</c:v>
                </c:pt>
                <c:pt idx="2">
                  <c:v>FY16</c:v>
                </c:pt>
                <c:pt idx="3">
                  <c:v>FY17</c:v>
                </c:pt>
                <c:pt idx="4">
                  <c:v>FY18</c:v>
                </c:pt>
                <c:pt idx="5">
                  <c:v>FY19</c:v>
                </c:pt>
                <c:pt idx="6">
                  <c:v>FY20</c:v>
                </c:pt>
                <c:pt idx="7">
                  <c:v>FY21</c:v>
                </c:pt>
                <c:pt idx="8">
                  <c:v>FY22</c:v>
                </c:pt>
                <c:pt idx="9">
                  <c:v>FY23</c:v>
                </c:pt>
              </c:strCache>
            </c:strRef>
          </c:cat>
          <c:val>
            <c:numRef>
              <c:f>Sheet1!$D$2:$D$11</c:f>
              <c:numCache>
                <c:formatCode>"$"#,##0</c:formatCode>
                <c:ptCount val="10"/>
                <c:pt idx="0">
                  <c:v>8311.8870000000006</c:v>
                </c:pt>
                <c:pt idx="1">
                  <c:v>8543.3330000000005</c:v>
                </c:pt>
                <c:pt idx="2">
                  <c:v>8777.8459999999995</c:v>
                </c:pt>
                <c:pt idx="3">
                  <c:v>8804.0740000000005</c:v>
                </c:pt>
                <c:pt idx="4">
                  <c:v>9037.0490000000009</c:v>
                </c:pt>
                <c:pt idx="5">
                  <c:v>9212.4529999999995</c:v>
                </c:pt>
                <c:pt idx="6">
                  <c:v>9349.17</c:v>
                </c:pt>
                <c:pt idx="7">
                  <c:v>9375</c:v>
                </c:pt>
                <c:pt idx="8">
                  <c:v>9595.7099999999991</c:v>
                </c:pt>
                <c:pt idx="9">
                  <c:v>9749.9869999999992</c:v>
                </c:pt>
              </c:numCache>
            </c:numRef>
          </c:val>
          <c:smooth val="0"/>
          <c:extLst>
            <c:ext xmlns:c16="http://schemas.microsoft.com/office/drawing/2014/chart" uri="{C3380CC4-5D6E-409C-BE32-E72D297353CC}">
              <c16:uniqueId val="{0000000A-5C06-459B-AAC6-07B36F63B8E1}"/>
            </c:ext>
          </c:extLst>
        </c:ser>
        <c:ser>
          <c:idx val="3"/>
          <c:order val="3"/>
          <c:tx>
            <c:strRef>
              <c:f>Sheet1!$E$1</c:f>
              <c:strCache>
                <c:ptCount val="1"/>
                <c:pt idx="0">
                  <c:v>Ohio 4-Year</c:v>
                </c:pt>
              </c:strCache>
            </c:strRef>
          </c:tx>
          <c:spPr>
            <a:ln w="28575" cap="rnd">
              <a:solidFill>
                <a:schemeClr val="accent4"/>
              </a:solidFill>
              <a:round/>
            </a:ln>
            <a:effectLst/>
          </c:spPr>
          <c:marker>
            <c:symbol val="x"/>
            <c:size val="5"/>
            <c:spPr>
              <a:noFill/>
              <a:ln w="9525">
                <a:solidFill>
                  <a:schemeClr val="accent4"/>
                </a:solidFill>
              </a:ln>
              <a:effectLst/>
            </c:spPr>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82F-42F3-B2CA-557EA727DDB9}"/>
                </c:ext>
              </c:extLst>
            </c:dLbl>
            <c:dLbl>
              <c:idx val="9"/>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82F-42F3-B2CA-557EA727DDB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FY14</c:v>
                </c:pt>
                <c:pt idx="1">
                  <c:v>FY15</c:v>
                </c:pt>
                <c:pt idx="2">
                  <c:v>FY16</c:v>
                </c:pt>
                <c:pt idx="3">
                  <c:v>FY17</c:v>
                </c:pt>
                <c:pt idx="4">
                  <c:v>FY18</c:v>
                </c:pt>
                <c:pt idx="5">
                  <c:v>FY19</c:v>
                </c:pt>
                <c:pt idx="6">
                  <c:v>FY20</c:v>
                </c:pt>
                <c:pt idx="7">
                  <c:v>FY21</c:v>
                </c:pt>
                <c:pt idx="8">
                  <c:v>FY22</c:v>
                </c:pt>
                <c:pt idx="9">
                  <c:v>FY23</c:v>
                </c:pt>
              </c:strCache>
            </c:strRef>
          </c:cat>
          <c:val>
            <c:numRef>
              <c:f>Sheet1!$E$2:$E$11</c:f>
              <c:numCache>
                <c:formatCode>"$"#,##0</c:formatCode>
                <c:ptCount val="10"/>
                <c:pt idx="0">
                  <c:v>9442.9789999999994</c:v>
                </c:pt>
                <c:pt idx="1">
                  <c:v>9631.11</c:v>
                </c:pt>
                <c:pt idx="2">
                  <c:v>9757.3009999999995</c:v>
                </c:pt>
                <c:pt idx="3">
                  <c:v>9827.3029999999999</c:v>
                </c:pt>
                <c:pt idx="4">
                  <c:v>10025.679</c:v>
                </c:pt>
                <c:pt idx="5">
                  <c:v>10068.136</c:v>
                </c:pt>
                <c:pt idx="6">
                  <c:v>9902.09</c:v>
                </c:pt>
                <c:pt idx="7">
                  <c:v>10049</c:v>
                </c:pt>
                <c:pt idx="8">
                  <c:v>10456.07</c:v>
                </c:pt>
                <c:pt idx="9">
                  <c:v>10922.023999999999</c:v>
                </c:pt>
              </c:numCache>
            </c:numRef>
          </c:val>
          <c:smooth val="0"/>
          <c:extLst>
            <c:ext xmlns:c16="http://schemas.microsoft.com/office/drawing/2014/chart" uri="{C3380CC4-5D6E-409C-BE32-E72D297353CC}">
              <c16:uniqueId val="{0000000B-5C06-459B-AAC6-07B36F63B8E1}"/>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11000"/>
          <c:min val="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3816"/>
        <c:crosses val="autoZero"/>
        <c:crossBetween val="between"/>
        <c:majorUnit val="10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Ohio’s average public higher education tuition </a:t>
            </a:r>
            <a:br>
              <a:rPr lang="en-US" dirty="0"/>
            </a:br>
            <a:r>
              <a:rPr lang="en-US" dirty="0"/>
              <a:t>remains above national average</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962861911"/>
              </p:ext>
            </p:extLst>
          </p:nvPr>
        </p:nvGraphicFramePr>
        <p:xfrm>
          <a:off x="952326" y="1590685"/>
          <a:ext cx="5905674" cy="4294436"/>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6934200" y="1828800"/>
            <a:ext cx="4800600" cy="4114800"/>
          </a:xfrm>
        </p:spPr>
        <p:txBody>
          <a:bodyPr/>
          <a:lstStyle/>
          <a:p>
            <a:r>
              <a:rPr lang="en-US" sz="1600" dirty="0"/>
              <a:t>Ohio’s average public higher education tuition and fees for four‐year and two-year institutions remained above the nation’s averages in FY 2023:</a:t>
            </a:r>
          </a:p>
          <a:p>
            <a:pPr lvl="1"/>
            <a:r>
              <a:rPr lang="en-US" sz="1400" dirty="0"/>
              <a:t>$1,172 (12.0%) higher for four-year institutions</a:t>
            </a:r>
          </a:p>
          <a:p>
            <a:pPr lvl="1"/>
            <a:r>
              <a:rPr lang="en-US" sz="1400" dirty="0"/>
              <a:t>$1,032 (28.7%) higher for two-year institutions</a:t>
            </a:r>
          </a:p>
          <a:p>
            <a:r>
              <a:rPr lang="en-US" sz="1600" dirty="0"/>
              <a:t>The gap for four-year institutions has widened since FY 2020, when it was $553 (5.9%). </a:t>
            </a:r>
          </a:p>
          <a:p>
            <a:r>
              <a:rPr lang="en-US" sz="1600" dirty="0"/>
              <a:t>The gap for two-year institutions has widened since FY 2018, when it was $430 (13.2%). </a:t>
            </a:r>
          </a:p>
          <a:p>
            <a:r>
              <a:rPr lang="en-US" sz="1600" dirty="0"/>
              <a:t>The General Assembly has imposed caps or freezes on annual increases in tuition and general fees every year in the past decade. These restrictions do not apply to institutions participating in the Undergraduate Tuition Guarantee, which guarantees a cohort of students a fixed rate for tuition and general fees for four years.</a:t>
            </a:r>
          </a:p>
        </p:txBody>
      </p:sp>
      <p:sp>
        <p:nvSpPr>
          <p:cNvPr id="6" name="TextBox 5"/>
          <p:cNvSpPr txBox="1"/>
          <p:nvPr/>
        </p:nvSpPr>
        <p:spPr>
          <a:xfrm>
            <a:off x="1001395" y="5791200"/>
            <a:ext cx="3189605" cy="246221"/>
          </a:xfrm>
          <a:prstGeom prst="rect">
            <a:avLst/>
          </a:prstGeom>
          <a:noFill/>
        </p:spPr>
        <p:txBody>
          <a:bodyPr wrap="square" rtlCol="0">
            <a:spAutoFit/>
          </a:bodyPr>
          <a:lstStyle/>
          <a:p>
            <a:r>
              <a:rPr lang="en-US" sz="1000" dirty="0">
                <a:latin typeface="+mn-lt"/>
              </a:rPr>
              <a:t>Source: National Center for Education Statistics</a:t>
            </a:r>
          </a:p>
        </p:txBody>
      </p:sp>
    </p:spTree>
    <p:extLst>
      <p:ext uri="{BB962C8B-B14F-4D97-AF65-F5344CB8AC3E}">
        <p14:creationId xmlns:p14="http://schemas.microsoft.com/office/powerpoint/2010/main" val="1457020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550</TotalTime>
  <Words>172</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Ohio’s average public higher education tuition  remains above national average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Skinny line chart/small table</dc:title>
  <dc:creator>Jason Glover</dc:creator>
  <cp:lastModifiedBy>Linda Bayer</cp:lastModifiedBy>
  <cp:revision>40</cp:revision>
  <cp:lastPrinted>2022-05-16T19:03:05Z</cp:lastPrinted>
  <dcterms:created xsi:type="dcterms:W3CDTF">2022-07-28T16:46:03Z</dcterms:created>
  <dcterms:modified xsi:type="dcterms:W3CDTF">2024-07-23T12:42:59Z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