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0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Prison Population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dirty="0">
                <a:solidFill>
                  <a:schemeClr val="tx1"/>
                </a:solidFill>
              </a:rPr>
              <a:t>(as of January of each year)</a:t>
            </a:r>
          </a:p>
        </c:rich>
      </c:tx>
      <c:layout>
        <c:manualLayout>
          <c:xMode val="edge"/>
          <c:yMode val="edge"/>
          <c:x val="0.36508792650918637"/>
          <c:y val="6.4102564102564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Inmates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Sheet1!$A$2:$A$19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0"/>
                <c:pt idx="0">
                  <c:v>50534</c:v>
                </c:pt>
                <c:pt idx="1">
                  <c:v>50652</c:v>
                </c:pt>
                <c:pt idx="2">
                  <c:v>50557</c:v>
                </c:pt>
                <c:pt idx="3">
                  <c:v>49578</c:v>
                </c:pt>
                <c:pt idx="4">
                  <c:v>48922</c:v>
                </c:pt>
                <c:pt idx="5">
                  <c:v>48599</c:v>
                </c:pt>
                <c:pt idx="6">
                  <c:v>43695</c:v>
                </c:pt>
                <c:pt idx="7">
                  <c:v>43460</c:v>
                </c:pt>
                <c:pt idx="8">
                  <c:v>43623</c:v>
                </c:pt>
                <c:pt idx="9">
                  <c:v>44928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43-48DC-AAA6-A488FC65B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63496776"/>
        <c:axId val="46349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Sheet1!$A$2:$A$19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Sheet1!$A$2:$A$19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A43-48DC-AAA6-A488FC65B59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96776"/>
        <c:axId val="463494152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Sheet1!$C$2:$C$11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DA43-48DC-AAA6-A488FC65B595}"/>
                  </c:ext>
                </c:extLst>
              </c15:ser>
            </c15:filteredLineSeries>
          </c:ext>
        </c:extLst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0.25556</cdr:x>
      <cdr:y>0.28591</cdr:y>
    </cdr:from>
    <cdr:to>
      <cdr:x>0.31111</cdr:x>
      <cdr:y>0.35319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52600" y="1295400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prison population increasing from </a:t>
            </a:r>
            <a:br>
              <a:rPr lang="en-US" dirty="0"/>
            </a:br>
            <a:r>
              <a:rPr lang="en-US" dirty="0"/>
              <a:t>the pandemic levels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193724"/>
              </p:ext>
            </p:extLst>
          </p:nvPr>
        </p:nvGraphicFramePr>
        <p:xfrm>
          <a:off x="914400" y="1613732"/>
          <a:ext cx="6858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772400" y="1641169"/>
            <a:ext cx="4191000" cy="4953000"/>
          </a:xfrm>
        </p:spPr>
        <p:txBody>
          <a:bodyPr/>
          <a:lstStyle/>
          <a:p>
            <a:r>
              <a:rPr lang="en-US" sz="1300" dirty="0"/>
              <a:t>In January 2024:</a:t>
            </a:r>
          </a:p>
          <a:p>
            <a:pPr lvl="1"/>
            <a:r>
              <a:rPr lang="en-US" sz="1100" dirty="0"/>
              <a:t>Ohio’s prison population totaled 44,928, an increase of 3.0% (1,305 inmates) from the previous year.</a:t>
            </a:r>
          </a:p>
          <a:p>
            <a:pPr lvl="1">
              <a:buClr>
                <a:srgbClr val="002163"/>
              </a:buClr>
            </a:pPr>
            <a:r>
              <a:rPr lang="en-US" sz="1100" dirty="0">
                <a:solidFill>
                  <a:prstClr val="black"/>
                </a:solidFill>
              </a:rPr>
              <a:t>The prison system consisted of 28 correctional institutions (three privately operated) and 11,458 institutional staff (not including private prisons), of whom 6,073, or 53%, were correction officers. </a:t>
            </a:r>
          </a:p>
          <a:p>
            <a:pPr lvl="1">
              <a:buClr>
                <a:srgbClr val="002163"/>
              </a:buClr>
            </a:pPr>
            <a:r>
              <a:rPr lang="en-US" sz="1100" dirty="0">
                <a:solidFill>
                  <a:prstClr val="black"/>
                </a:solidFill>
              </a:rPr>
              <a:t>The daily institutional costs per offender averaged $103.08 and marginal costs, $11.98. Institutional costs are fixed (e.g., staff, maintenance, security). Marginal costs (e.g., food, medical care, clothing) fluctuate with the prison population.</a:t>
            </a:r>
          </a:p>
          <a:p>
            <a:r>
              <a:rPr lang="en-US" sz="1300" dirty="0"/>
              <a:t>During the ten-year period from 2015 to 2024, Ohio’s prison population has decreased by 11.1% (5,606 inmates). </a:t>
            </a:r>
          </a:p>
          <a:p>
            <a:pPr lvl="1"/>
            <a:r>
              <a:rPr lang="en-US" sz="1100" dirty="0"/>
              <a:t>From 2015 to 2017, the population continued to hover around 50,000. For context, the prison population reached an all-time high of 51,273 in November 2008.</a:t>
            </a:r>
          </a:p>
          <a:p>
            <a:pPr lvl="1"/>
            <a:r>
              <a:rPr lang="en-US" sz="1100" dirty="0"/>
              <a:t>From 2017 to 2020, the population slowly decreased by an average of 1.3% per year. </a:t>
            </a:r>
          </a:p>
          <a:p>
            <a:pPr lvl="1"/>
            <a:r>
              <a:rPr lang="en-US" sz="1100" dirty="0"/>
              <a:t>From 2020 to 2021, the prison population sharply decreased 10.1% (4,904 inmates). This decrease was largely due to the COVID-19 pandemic beginning March 2020.</a:t>
            </a:r>
          </a:p>
          <a:p>
            <a:pPr lvl="1"/>
            <a:r>
              <a:rPr lang="en-US" sz="1100" dirty="0"/>
              <a:t>The population remains lower than pre-pandemic levels.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576132"/>
            <a:ext cx="3789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Department of Rehabilitation and Correction</a:t>
            </a:r>
          </a:p>
        </p:txBody>
      </p:sp>
    </p:spTree>
    <p:extLst>
      <p:ext uri="{BB962C8B-B14F-4D97-AF65-F5344CB8AC3E}">
        <p14:creationId xmlns:p14="http://schemas.microsoft.com/office/powerpoint/2010/main" val="69366192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2401</TotalTime>
  <Words>241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prison population increasing from  the pandemic levels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Prison Population Decreases Over Pandemic, Remains Above Capacity</dc:title>
  <dc:creator>Jessica Murphy</dc:creator>
  <cp:lastModifiedBy>Linda Bayer</cp:lastModifiedBy>
  <cp:revision>54</cp:revision>
  <cp:lastPrinted>2022-05-16T19:03:05Z</cp:lastPrinted>
  <dcterms:created xsi:type="dcterms:W3CDTF">2022-07-06T14:31:53Z</dcterms:created>
  <dcterms:modified xsi:type="dcterms:W3CDTF">2024-07-31T19:46:43Z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