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6"/>
  </p:notesMasterIdLst>
  <p:handoutMasterIdLst>
    <p:handoutMasterId r:id="rId7"/>
  </p:handoutMasterIdLst>
  <p:sldIdLst>
    <p:sldId id="256" r:id="rId2"/>
    <p:sldId id="264" r:id="rId3"/>
    <p:sldId id="268" r:id="rId4"/>
    <p:sldId id="267" r:id="rId5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ndy Zhan" initials="WZ" lastIdx="3" clrIdx="0">
    <p:extLst>
      <p:ext uri="{19B8F6BF-5375-455C-9EA6-DF929625EA0E}">
        <p15:presenceInfo xmlns:p15="http://schemas.microsoft.com/office/powerpoint/2012/main" userId="Wendy Zhan" providerId="None"/>
      </p:ext>
    </p:extLst>
  </p:cmAuthor>
  <p:cmAuthor id="2" name="Zach Gleim" initials="ZG" lastIdx="1" clrIdx="1">
    <p:extLst>
      <p:ext uri="{19B8F6BF-5375-455C-9EA6-DF929625EA0E}">
        <p15:presenceInfo xmlns:p15="http://schemas.microsoft.com/office/powerpoint/2012/main" userId="Zach Gle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75976" autoAdjust="0"/>
  </p:normalViewPr>
  <p:slideViewPr>
    <p:cSldViewPr>
      <p:cViewPr varScale="1">
        <p:scale>
          <a:sx n="115" d="100"/>
          <a:sy n="115" d="100"/>
        </p:scale>
        <p:origin x="372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State Operating Spending by Fund </a:t>
            </a:r>
            <a:r>
              <a:rPr lang="en-US" dirty="0" smtClean="0"/>
              <a:t>Group, </a:t>
            </a:r>
            <a:r>
              <a:rPr lang="en-US" dirty="0"/>
              <a:t>FY 2024</a:t>
            </a:r>
          </a:p>
        </c:rich>
      </c:tx>
      <c:layout>
        <c:manualLayout>
          <c:xMode val="edge"/>
          <c:yMode val="edge"/>
          <c:x val="0.11130000000000002"/>
          <c:y val="8.409250175192712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937027559055116"/>
          <c:y val="0.15796235701791655"/>
          <c:w val="0.6762596456692912"/>
          <c:h val="0.7582448725093664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Donut chart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48A-4ACC-8A82-D6781CCC0CE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48A-4ACC-8A82-D6781CCC0CE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48A-4ACC-8A82-D6781CCC0CE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48A-4ACC-8A82-D6781CCC0CE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7AD-4817-9252-07415F230B5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7AD-4817-9252-07415F230B5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7AD-4817-9252-07415F230B5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17AD-4817-9252-07415F230B5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Sheet1!$A$2:$A$9</c:f>
              <c:strCache>
                <c:ptCount val="5"/>
                <c:pt idx="0">
                  <c:v>General Revenue</c:v>
                </c:pt>
                <c:pt idx="1">
                  <c:v>Federal</c:v>
                </c:pt>
                <c:pt idx="2">
                  <c:v>Fiduciary</c:v>
                </c:pt>
                <c:pt idx="3">
                  <c:v>Dedicated Purpose</c:v>
                </c:pt>
                <c:pt idx="4">
                  <c:v>Other</c:v>
                </c:pt>
              </c:strCache>
            </c:strRef>
          </c:cat>
          <c:val>
            <c:numRef>
              <c:f>Sheet1!$B$2:$B$9</c:f>
              <c:numCache>
                <c:formatCode>"$"#,##0</c:formatCode>
                <c:ptCount val="8"/>
                <c:pt idx="0">
                  <c:v>40617746300.920021</c:v>
                </c:pt>
                <c:pt idx="1">
                  <c:v>23856431156.599983</c:v>
                </c:pt>
                <c:pt idx="2">
                  <c:v>12126942410.889999</c:v>
                </c:pt>
                <c:pt idx="3">
                  <c:v>10147596978.120001</c:v>
                </c:pt>
                <c:pt idx="4">
                  <c:v>11496413961.010002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8A-4ACC-8A82-D6781CCC0C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GRF Program Spending by Program </a:t>
            </a:r>
            <a:r>
              <a:rPr lang="en-US" dirty="0" smtClean="0">
                <a:solidFill>
                  <a:schemeClr val="tx1"/>
                </a:solidFill>
              </a:rPr>
              <a:t>Area, </a:t>
            </a:r>
            <a:r>
              <a:rPr lang="en-US" dirty="0">
                <a:solidFill>
                  <a:schemeClr val="tx1"/>
                </a:solidFill>
              </a:rPr>
              <a:t>FY 2024</a:t>
            </a:r>
          </a:p>
        </c:rich>
      </c:tx>
      <c:layout>
        <c:manualLayout>
          <c:xMode val="edge"/>
          <c:yMode val="edge"/>
          <c:x val="0.12875594355053444"/>
          <c:y val="2.803083391730903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2136191309419654E-2"/>
          <c:y val="0.16828322178017868"/>
          <c:w val="0.89749343832021"/>
          <c:h val="0.6210070132263599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Medicaid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State-Only GRF</c:v>
                </c:pt>
                <c:pt idx="1">
                  <c:v>State &amp; Federal GRF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0.2402677580596411</c:v>
                </c:pt>
                <c:pt idx="1">
                  <c:v>0.47588772464837781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4-44A3-B96B-E19B549D4D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K-12 Education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State-Only GRF</c:v>
                </c:pt>
                <c:pt idx="1">
                  <c:v>State &amp; Federal GRF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0.39686456174207496</c:v>
                </c:pt>
                <c:pt idx="1">
                  <c:v>0.27378275789615875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84-44A3-B96B-E19B549D4D0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State-Only GRF</c:v>
                </c:pt>
                <c:pt idx="1">
                  <c:v>State &amp; Federal GRF</c:v>
                </c:pt>
              </c:strCache>
            </c:strRef>
          </c:cat>
          <c:val>
            <c:numRef>
              <c:f>Sheet1!$D$2:$D$3</c:f>
              <c:numCache>
                <c:formatCode>0.0%</c:formatCode>
                <c:ptCount val="2"/>
                <c:pt idx="0">
                  <c:v>0.36286768019828408</c:v>
                </c:pt>
                <c:pt idx="1">
                  <c:v>0.25032951745546339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84-44A3-B96B-E19B549D4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63496776"/>
        <c:axId val="463494152"/>
      </c:bar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127619917075585"/>
          <c:y val="0.92581937769341549"/>
          <c:w val="0.53957320552322263"/>
          <c:h val="5.73621219561990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GRF Spending Growth by Major Program </a:t>
            </a:r>
            <a:r>
              <a:rPr lang="en-US" dirty="0" smtClean="0"/>
              <a:t>Area,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FY 2004-FY 2024</a:t>
            </a:r>
          </a:p>
        </c:rich>
      </c:tx>
      <c:layout>
        <c:manualLayout>
          <c:xMode val="edge"/>
          <c:yMode val="edge"/>
          <c:x val="0.17041659375911342"/>
          <c:y val="6.060606060606060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General</c:v>
                </c:pt>
                <c:pt idx="1">
                  <c:v>Human Services</c:v>
                </c:pt>
                <c:pt idx="2">
                  <c:v>K-12 Education</c:v>
                </c:pt>
                <c:pt idx="3">
                  <c:v>Corrections</c:v>
                </c:pt>
                <c:pt idx="4">
                  <c:v>Higher Education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0.99915673814471528</c:v>
                </c:pt>
                <c:pt idx="1">
                  <c:v>0.94521907786978687</c:v>
                </c:pt>
                <c:pt idx="2">
                  <c:v>0.5097252494698008</c:v>
                </c:pt>
                <c:pt idx="3">
                  <c:v>0.47481291220495736</c:v>
                </c:pt>
                <c:pt idx="4">
                  <c:v>0.17155299442084426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4-44A3-B96B-E19B549D4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3496776"/>
        <c:axId val="463494152"/>
      </c:bar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</cdr:x>
      <cdr:y>0.5</cdr:y>
    </cdr:from>
    <cdr:to>
      <cdr:x>0.68</cdr:x>
      <cdr:y>0.56727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28800" y="2265362"/>
          <a:ext cx="1625600" cy="3047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200" dirty="0">
              <a:solidFill>
                <a:schemeClr val="tx1"/>
              </a:solidFill>
            </a:rPr>
            <a:t>Total: $98.25 billion</a:t>
          </a:r>
          <a:endParaRPr lang="en-US" sz="1200" dirty="0">
            <a:solidFill>
              <a:schemeClr val="bg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0.22226</cdr:x>
      <cdr:y>0.85774</cdr:y>
    </cdr:from>
    <cdr:to>
      <cdr:x>0.4237</cdr:x>
      <cdr:y>0.92459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68580" y="3886206"/>
          <a:ext cx="1059131" cy="3028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>
              <a:solidFill>
                <a:schemeClr val="tx1"/>
              </a:solidFill>
            </a:rPr>
            <a:t>$28.02 billion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0.07778</cdr:x>
      <cdr:y>0.49091</cdr:y>
    </cdr:from>
    <cdr:to>
      <cdr:x>0.97778</cdr:x>
      <cdr:y>0.49091</cdr:y>
    </cdr:to>
    <cdr:cxnSp macro="">
      <cdr:nvCxn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04E79348-63DB-111A-F29C-0FF3E60F8BFF}"/>
            </a:ext>
          </a:extLst>
        </cdr:cNvPr>
        <cdr:cNvCxnSpPr/>
      </cdr:nvCxnSpPr>
      <cdr:spPr>
        <a:xfrm xmlns:a="http://schemas.openxmlformats.org/drawingml/2006/main">
          <a:off x="533400" y="2057399"/>
          <a:ext cx="6172200" cy="0"/>
        </a:xfrm>
        <a:prstGeom xmlns:a="http://schemas.openxmlformats.org/drawingml/2006/main" prst="line">
          <a:avLst/>
        </a:prstGeom>
        <a:ln xmlns:a="http://schemas.openxmlformats.org/drawingml/2006/main" w="28575" cap="rnd" cmpd="sng">
          <a:solidFill>
            <a:schemeClr val="accent2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Operating Expenditures</a:t>
            </a:r>
          </a:p>
        </p:txBody>
      </p:sp>
      <p:sp>
        <p:nvSpPr>
          <p:cNvPr id="30" name="Subtitle 29"/>
          <p:cNvSpPr>
            <a:spLocks noGrp="1"/>
          </p:cNvSpPr>
          <p:nvPr>
            <p:ph type="subTitle" idx="4294967295"/>
          </p:nvPr>
        </p:nvSpPr>
        <p:spPr>
          <a:xfrm>
            <a:off x="1828800" y="3962400"/>
            <a:ext cx="9144000" cy="16002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059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GRF made up 41.3% of state operating</a:t>
            </a:r>
            <a:br>
              <a:rPr lang="en-US" dirty="0"/>
            </a:br>
            <a:r>
              <a:rPr lang="en-US" dirty="0"/>
              <a:t>spending in FY 2024</a:t>
            </a:r>
          </a:p>
        </p:txBody>
      </p:sp>
      <p:sp>
        <p:nvSpPr>
          <p:cNvPr id="8" name="Content Placeholder 10"/>
          <p:cNvSpPr>
            <a:spLocks noGrp="1"/>
          </p:cNvSpPr>
          <p:nvPr>
            <p:ph sz="half" idx="1"/>
          </p:nvPr>
        </p:nvSpPr>
        <p:spPr>
          <a:xfrm>
            <a:off x="6502400" y="1600200"/>
            <a:ext cx="5080000" cy="4530725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In FY 2024, state operating spending totaled $98.25 billion, of which $40.62 billion (41.3%) came from the GRF, including $12.60 billion in federal Medicaid reimbursements.</a:t>
            </a:r>
          </a:p>
          <a:p>
            <a:r>
              <a:rPr lang="en-US" sz="2000" dirty="0"/>
              <a:t>The next largest source of operating spending was various federal funds at $23.86 billion (24.3%).</a:t>
            </a:r>
          </a:p>
          <a:p>
            <a:r>
              <a:rPr lang="en-US" sz="2000" dirty="0"/>
              <a:t>Spending from fiduciary funds totaled $12.13 billion (12.3%).</a:t>
            </a:r>
          </a:p>
          <a:p>
            <a:r>
              <a:rPr lang="en-US" sz="2000" dirty="0"/>
              <a:t>Spending from dedicated purpose funds totaled $10.15 billion (10.3%) and included $880.4 million from the federal government for state and local government COVID relief.</a:t>
            </a:r>
          </a:p>
          <a:p>
            <a:r>
              <a:rPr lang="en-US" sz="2000" dirty="0"/>
              <a:t>The remaining $11.50 billion (11.7%) of spending was from funds in ten other fund groups.</a:t>
            </a:r>
          </a:p>
        </p:txBody>
      </p:sp>
      <p:graphicFrame>
        <p:nvGraphicFramePr>
          <p:cNvPr id="6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89568872"/>
              </p:ext>
            </p:extLst>
          </p:nvPr>
        </p:nvGraphicFramePr>
        <p:xfrm>
          <a:off x="914400" y="1600200"/>
          <a:ext cx="50800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68400" y="5791200"/>
            <a:ext cx="3098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Source: Ohio Administrative Knowledge System</a:t>
            </a:r>
          </a:p>
        </p:txBody>
      </p:sp>
    </p:spTree>
    <p:extLst>
      <p:ext uri="{BB962C8B-B14F-4D97-AF65-F5344CB8AC3E}">
        <p14:creationId xmlns:p14="http://schemas.microsoft.com/office/powerpoint/2010/main" val="3777492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Medicaid and primary and secondary education are the two largest GRF spending areas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0024130"/>
              </p:ext>
            </p:extLst>
          </p:nvPr>
        </p:nvGraphicFramePr>
        <p:xfrm>
          <a:off x="1219200" y="1600200"/>
          <a:ext cx="52578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6629400" y="1610503"/>
            <a:ext cx="4953000" cy="4535424"/>
          </a:xfrm>
        </p:spPr>
        <p:txBody>
          <a:bodyPr>
            <a:normAutofit fontScale="77500" lnSpcReduction="20000"/>
          </a:bodyPr>
          <a:lstStyle/>
          <a:p>
            <a:r>
              <a:rPr lang="en-US" sz="2700" dirty="0"/>
              <a:t>GRF spending from only state sources totaled $28.02 billion.</a:t>
            </a:r>
          </a:p>
          <a:p>
            <a:pPr lvl="1"/>
            <a:r>
              <a:rPr lang="en-US" dirty="0"/>
              <a:t>$11.12 billion (39.7%) on primary and secondary </a:t>
            </a:r>
            <a:r>
              <a:rPr lang="en-US" dirty="0" smtClean="0"/>
              <a:t>education.</a:t>
            </a:r>
            <a:endParaRPr lang="en-US" dirty="0"/>
          </a:p>
          <a:p>
            <a:pPr lvl="1"/>
            <a:r>
              <a:rPr lang="en-US" dirty="0"/>
              <a:t>$6.73 billion (24.0%) on </a:t>
            </a:r>
            <a:r>
              <a:rPr lang="en-US" dirty="0" smtClean="0"/>
              <a:t>Medicaid.</a:t>
            </a:r>
            <a:endParaRPr lang="en-US" dirty="0"/>
          </a:p>
          <a:p>
            <a:pPr lvl="1"/>
            <a:r>
              <a:rPr lang="en-US" dirty="0"/>
              <a:t>Other areas are general government ($3.18 billion, 11.3%), higher education ($2.82 billion, 10.1%), corrections ($2.39 billion, 8.5%), and other health and human services ($1.77 billion, 6.3</a:t>
            </a:r>
            <a:r>
              <a:rPr lang="en-US" dirty="0" smtClean="0"/>
              <a:t>%).</a:t>
            </a:r>
            <a:endParaRPr lang="en-US" dirty="0"/>
          </a:p>
          <a:p>
            <a:r>
              <a:rPr lang="en-US" sz="2700" dirty="0"/>
              <a:t>GRF spending from both state and federal sources totaled $40.62 billion.</a:t>
            </a:r>
          </a:p>
          <a:p>
            <a:pPr lvl="1"/>
            <a:r>
              <a:rPr lang="en-US" dirty="0"/>
              <a:t>Addition of $12.60 billion in federal Medicaid reimbursements decreases primary and secondary education’s share to 27.4% and increases Medicaid’s share to 47.6% ($19.33 billion).</a:t>
            </a:r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5630915"/>
            <a:ext cx="1905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Source: Ohio Administrative Knowledge System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4724400" y="5486400"/>
            <a:ext cx="1066800" cy="30288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$40.62 billion</a:t>
            </a:r>
          </a:p>
        </p:txBody>
      </p:sp>
    </p:spTree>
    <p:extLst>
      <p:ext uri="{BB962C8B-B14F-4D97-AF65-F5344CB8AC3E}">
        <p14:creationId xmlns:p14="http://schemas.microsoft.com/office/powerpoint/2010/main" val="1866540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4347253"/>
              </p:ext>
            </p:extLst>
          </p:nvPr>
        </p:nvGraphicFramePr>
        <p:xfrm>
          <a:off x="992024" y="1610503"/>
          <a:ext cx="6858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state and federal GRF spending grew 70.4% over past two decades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8153400" y="1828801"/>
            <a:ext cx="3429000" cy="4114800"/>
          </a:xfrm>
        </p:spPr>
        <p:txBody>
          <a:bodyPr>
            <a:normAutofit fontScale="47500" lnSpcReduction="20000"/>
          </a:bodyPr>
          <a:lstStyle/>
          <a:p>
            <a:r>
              <a:rPr lang="en-US" sz="3800" dirty="0"/>
              <a:t>In nominal terms, total state and federal GRF spending increased 70.4% from FY 2004 to FY 2024.</a:t>
            </a:r>
          </a:p>
          <a:p>
            <a:r>
              <a:rPr lang="en-US" sz="3800" dirty="0"/>
              <a:t>General Government had the highest rate of increase (99.9%).</a:t>
            </a:r>
          </a:p>
          <a:p>
            <a:r>
              <a:rPr lang="en-US" sz="3800" dirty="0"/>
              <a:t>Human Services, including Medicaid, increased 94.5%. A large portion of this spending is reimbursed by the federal government.</a:t>
            </a:r>
          </a:p>
          <a:p>
            <a:r>
              <a:rPr lang="en-US" sz="3800" dirty="0"/>
              <a:t>All other categories increased by less than overall spending.</a:t>
            </a:r>
          </a:p>
          <a:p>
            <a:r>
              <a:rPr lang="en-US" sz="3800" dirty="0"/>
              <a:t>Higher </a:t>
            </a:r>
            <a:r>
              <a:rPr lang="en-US" sz="3800" dirty="0" smtClean="0"/>
              <a:t>Education </a:t>
            </a:r>
            <a:r>
              <a:rPr lang="en-US" sz="3800" dirty="0"/>
              <a:t>saw the smallest increase of 17.2%.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39982" y="5791200"/>
            <a:ext cx="48560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Sources: Ohio Administrative Knowledge System; Legislative Service Commission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05400" y="3423852"/>
            <a:ext cx="259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latin typeface="+mn-lt"/>
              </a:rPr>
              <a:t>Total spending 70.4%</a:t>
            </a:r>
          </a:p>
        </p:txBody>
      </p:sp>
    </p:spTree>
    <p:extLst>
      <p:ext uri="{BB962C8B-B14F-4D97-AF65-F5344CB8AC3E}">
        <p14:creationId xmlns:p14="http://schemas.microsoft.com/office/powerpoint/2010/main" val="2995305522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599</TotalTime>
  <Words>406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Georgia</vt:lpstr>
      <vt:lpstr>Times New Roman</vt:lpstr>
      <vt:lpstr>Wingdings</vt:lpstr>
      <vt:lpstr>Layers</vt:lpstr>
      <vt:lpstr>Operating Expenditures</vt:lpstr>
      <vt:lpstr>GRF made up 41.3% of state operating spending in FY 2024</vt:lpstr>
      <vt:lpstr>Medicaid and primary and secondary education are the two largest GRF spending areas</vt:lpstr>
      <vt:lpstr>Total state and federal GRF spending grew 70.4% over past two decades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Melaney Carter</dc:creator>
  <cp:lastModifiedBy>Zach Gleim</cp:lastModifiedBy>
  <cp:revision>39</cp:revision>
  <cp:lastPrinted>2022-05-16T19:03:05Z</cp:lastPrinted>
  <dcterms:created xsi:type="dcterms:W3CDTF">2022-07-27T17:45:01Z</dcterms:created>
  <dcterms:modified xsi:type="dcterms:W3CDTF">2024-07-23T19:29:39Z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