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5"/>
  </p:notesMasterIdLst>
  <p:handoutMasterIdLst>
    <p:handoutMasterId r:id="rId6"/>
  </p:handoutMasterIdLst>
  <p:sldIdLst>
    <p:sldId id="273" r:id="rId2"/>
    <p:sldId id="272" r:id="rId3"/>
    <p:sldId id="270" r:id="rId4"/>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Glover" initials="JG" lastIdx="5" clrIdx="0">
    <p:extLst>
      <p:ext uri="{19B8F6BF-5375-455C-9EA6-DF929625EA0E}">
        <p15:presenceInfo xmlns:p15="http://schemas.microsoft.com/office/powerpoint/2012/main" userId="Jason Glov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75976" autoAdjust="0"/>
  </p:normalViewPr>
  <p:slideViewPr>
    <p:cSldViewPr>
      <p:cViewPr varScale="1">
        <p:scale>
          <a:sx n="114" d="100"/>
          <a:sy n="114" d="100"/>
        </p:scale>
        <p:origin x="678"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60" b="0" i="0" baseline="0" dirty="0">
                <a:effectLst/>
              </a:rPr>
              <a:t>Index of Ohio’s Educational Attainment, 2022* </a:t>
            </a:r>
            <a:endParaRPr lang="en-US" sz="1860" dirty="0">
              <a:effectLst/>
            </a:endParaRPr>
          </a:p>
          <a:p>
            <a:pPr>
              <a:defRPr>
                <a:solidFill>
                  <a:schemeClr val="tx1"/>
                </a:solidFill>
              </a:defRPr>
            </a:pPr>
            <a:r>
              <a:rPr lang="en-US" sz="1860" b="0" i="0" baseline="0" dirty="0">
                <a:effectLst/>
              </a:rPr>
              <a:t>(U.S. Average = 100)</a:t>
            </a:r>
            <a:endParaRPr lang="en-US" sz="1860" dirty="0">
              <a:effectLst/>
            </a:endParaRPr>
          </a:p>
        </c:rich>
      </c:tx>
      <c:layout>
        <c:manualLayout>
          <c:xMode val="edge"/>
          <c:yMode val="edge"/>
          <c:x val="0.14442888842544446"/>
          <c:y val="1.307189878850774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Associate or higher </c:v>
                </c:pt>
              </c:strCache>
            </c:strRef>
          </c:tx>
          <c:spPr>
            <a:solidFill>
              <a:schemeClr val="accent1"/>
            </a:solidFill>
            <a:ln>
              <a:noFill/>
            </a:ln>
            <a:effectLst/>
          </c:spPr>
          <c:invertIfNegative val="0"/>
          <c:cat>
            <c:strRef>
              <c:f>Sheet1!$A$2:$A$6</c:f>
              <c:strCache>
                <c:ptCount val="5"/>
                <c:pt idx="0">
                  <c:v>18 to 24</c:v>
                </c:pt>
                <c:pt idx="1">
                  <c:v>25 to 34</c:v>
                </c:pt>
                <c:pt idx="2">
                  <c:v>35 to 44</c:v>
                </c:pt>
                <c:pt idx="3">
                  <c:v>45 to 64</c:v>
                </c:pt>
                <c:pt idx="4">
                  <c:v>65 and over</c:v>
                </c:pt>
              </c:strCache>
            </c:strRef>
          </c:cat>
          <c:val>
            <c:numRef>
              <c:f>Sheet1!$B$2:$B$6</c:f>
              <c:numCache>
                <c:formatCode>_(* #,##0.0_);_(* \(#,##0.0\);_(* "-"??_);_(@_)</c:formatCode>
                <c:ptCount val="5"/>
                <c:pt idx="0">
                  <c:v>87.805962009830964</c:v>
                </c:pt>
                <c:pt idx="1">
                  <c:v>92.816759397586466</c:v>
                </c:pt>
                <c:pt idx="2">
                  <c:v>96.766063842921994</c:v>
                </c:pt>
                <c:pt idx="3">
                  <c:v>93.55469343034126</c:v>
                </c:pt>
                <c:pt idx="4">
                  <c:v>84.746248395942644</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 Bachelor or higher </c:v>
                </c:pt>
              </c:strCache>
            </c:strRef>
          </c:tx>
          <c:spPr>
            <a:solidFill>
              <a:schemeClr val="accent2"/>
            </a:solidFill>
            <a:ln>
              <a:noFill/>
            </a:ln>
            <a:effectLst/>
          </c:spPr>
          <c:invertIfNegative val="0"/>
          <c:cat>
            <c:strRef>
              <c:f>Sheet1!$A$2:$A$6</c:f>
              <c:strCache>
                <c:ptCount val="5"/>
                <c:pt idx="0">
                  <c:v>18 to 24</c:v>
                </c:pt>
                <c:pt idx="1">
                  <c:v>25 to 34</c:v>
                </c:pt>
                <c:pt idx="2">
                  <c:v>35 to 44</c:v>
                </c:pt>
                <c:pt idx="3">
                  <c:v>45 to 64</c:v>
                </c:pt>
                <c:pt idx="4">
                  <c:v>65 and over</c:v>
                </c:pt>
              </c:strCache>
            </c:strRef>
          </c:cat>
          <c:val>
            <c:numRef>
              <c:f>Sheet1!$C$2:$C$6</c:f>
              <c:numCache>
                <c:formatCode>_(* #,##0.0_);_(* \(#,##0.0\);_(* "-"??_);_(@_)</c:formatCode>
                <c:ptCount val="5"/>
                <c:pt idx="0">
                  <c:v>91.47948976835859</c:v>
                </c:pt>
                <c:pt idx="1">
                  <c:v>92.318039687821269</c:v>
                </c:pt>
                <c:pt idx="2">
                  <c:v>94.399297057807487</c:v>
                </c:pt>
                <c:pt idx="3">
                  <c:v>90.573442012780646</c:v>
                </c:pt>
                <c:pt idx="4">
                  <c:v>83.460751190678636</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 Graduate or higher </c:v>
                </c:pt>
              </c:strCache>
            </c:strRef>
          </c:tx>
          <c:spPr>
            <a:solidFill>
              <a:schemeClr val="accent3"/>
            </a:solidFill>
            <a:ln>
              <a:noFill/>
            </a:ln>
            <a:effectLst/>
          </c:spPr>
          <c:invertIfNegative val="0"/>
          <c:cat>
            <c:strRef>
              <c:f>Sheet1!$A$2:$A$6</c:f>
              <c:strCache>
                <c:ptCount val="5"/>
                <c:pt idx="0">
                  <c:v>18 to 24</c:v>
                </c:pt>
                <c:pt idx="1">
                  <c:v>25 to 34</c:v>
                </c:pt>
                <c:pt idx="2">
                  <c:v>35 to 44</c:v>
                </c:pt>
                <c:pt idx="3">
                  <c:v>45 to 64</c:v>
                </c:pt>
                <c:pt idx="4">
                  <c:v>65 and over</c:v>
                </c:pt>
              </c:strCache>
            </c:strRef>
          </c:cat>
          <c:val>
            <c:numRef>
              <c:f>Sheet1!$D$2:$D$6</c:f>
              <c:numCache>
                <c:formatCode>_(* #,##0.0_);_(* \(#,##0.0\);_(* "-"??_);_(@_)</c:formatCode>
                <c:ptCount val="5"/>
                <c:pt idx="0">
                  <c:v>76.049482491806273</c:v>
                </c:pt>
                <c:pt idx="1">
                  <c:v>95.642532877085458</c:v>
                </c:pt>
                <c:pt idx="2">
                  <c:v>93.27640716313806</c:v>
                </c:pt>
                <c:pt idx="3">
                  <c:v>88.924267203676948</c:v>
                </c:pt>
                <c:pt idx="4">
                  <c:v>83.607253033887162</c:v>
                </c:pt>
              </c:numCache>
            </c:numRef>
          </c:val>
          <c:extLst>
            <c:ext xmlns:c16="http://schemas.microsoft.com/office/drawing/2014/chart" uri="{C3380CC4-5D6E-409C-BE32-E72D297353CC}">
              <c16:uniqueId val="{00000002-9A84-44A3-B96B-E19B549D4D0F}"/>
            </c:ext>
          </c:extLst>
        </c:ser>
        <c:dLbls>
          <c:showLegendKey val="0"/>
          <c:showVal val="0"/>
          <c:showCatName val="0"/>
          <c:showSerName val="0"/>
          <c:showPercent val="0"/>
          <c:showBubbleSize val="0"/>
        </c:dLbls>
        <c:gapWidth val="219"/>
        <c:overlap val="-27"/>
        <c:axId val="463496776"/>
        <c:axId val="463494152"/>
      </c:barChart>
      <c:lineChart>
        <c:grouping val="standard"/>
        <c:varyColors val="0"/>
        <c:ser>
          <c:idx val="3"/>
          <c:order val="3"/>
          <c:tx>
            <c:strRef>
              <c:f>Sheet1!$E$1</c:f>
              <c:strCache>
                <c:ptCount val="1"/>
                <c:pt idx="0">
                  <c:v>U.S. average</c:v>
                </c:pt>
              </c:strCache>
            </c:strRef>
          </c:tx>
          <c:spPr>
            <a:ln w="28575" cap="rnd">
              <a:solidFill>
                <a:schemeClr val="accent4"/>
              </a:solidFill>
              <a:round/>
            </a:ln>
            <a:effectLst/>
          </c:spPr>
          <c:marker>
            <c:symbol val="none"/>
          </c:marker>
          <c:trendline>
            <c:spPr>
              <a:ln w="28575" cap="rnd">
                <a:solidFill>
                  <a:schemeClr val="accent4"/>
                </a:solidFill>
                <a:prstDash val="solid"/>
              </a:ln>
              <a:effectLst/>
            </c:spPr>
            <c:trendlineType val="linear"/>
            <c:forward val="0.5"/>
            <c:backward val="0.5"/>
            <c:dispRSqr val="0"/>
            <c:dispEq val="0"/>
          </c:trendline>
          <c:cat>
            <c:strRef>
              <c:f>Sheet1!$A$2:$A$6</c:f>
              <c:strCache>
                <c:ptCount val="5"/>
                <c:pt idx="0">
                  <c:v>18 to 24</c:v>
                </c:pt>
                <c:pt idx="1">
                  <c:v>25 to 34</c:v>
                </c:pt>
                <c:pt idx="2">
                  <c:v>35 to 44</c:v>
                </c:pt>
                <c:pt idx="3">
                  <c:v>45 to 64</c:v>
                </c:pt>
                <c:pt idx="4">
                  <c:v>65 and over</c:v>
                </c:pt>
              </c:strCache>
            </c:strRef>
          </c:cat>
          <c:val>
            <c:numRef>
              <c:f>Sheet1!$E$2:$E$6</c:f>
              <c:numCache>
                <c:formatCode>_(* #,##0.0_);_(* \(#,##0.0\);_(* "-"??_);_(@_)</c:formatCode>
                <c:ptCount val="5"/>
                <c:pt idx="0">
                  <c:v>100</c:v>
                </c:pt>
                <c:pt idx="1">
                  <c:v>100</c:v>
                </c:pt>
                <c:pt idx="2">
                  <c:v>100</c:v>
                </c:pt>
                <c:pt idx="3">
                  <c:v>100</c:v>
                </c:pt>
                <c:pt idx="4">
                  <c:v>100</c:v>
                </c:pt>
              </c:numCache>
            </c:numRef>
          </c:val>
          <c:smooth val="0"/>
          <c:extLst>
            <c:ext xmlns:c16="http://schemas.microsoft.com/office/drawing/2014/chart" uri="{C3380CC4-5D6E-409C-BE32-E72D297353CC}">
              <c16:uniqueId val="{00000000-9E7C-40C6-9205-18D044EF3F33}"/>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in val="7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legendEntry>
        <c:idx val="4"/>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r>
              <a:rPr lang="en-US" sz="1800" b="0" i="0" baseline="0" dirty="0">
                <a:effectLst/>
              </a:rPr>
              <a:t>Index of </a:t>
            </a:r>
            <a:r>
              <a:rPr lang="en-US" sz="1800" b="0" i="0" u="none" strike="noStrike" baseline="0" dirty="0">
                <a:effectLst/>
              </a:rPr>
              <a:t>Ohio’s Educational Attainment for 18- to 24-Year-Olds</a:t>
            </a:r>
            <a:r>
              <a:rPr lang="en-US" sz="1800" b="0" i="0" baseline="0" dirty="0">
                <a:effectLst/>
              </a:rPr>
              <a:t>* (U.S. Average = 100)</a:t>
            </a:r>
            <a:endParaRPr lang="en-US" sz="1800" dirty="0">
              <a:solidFill>
                <a:schemeClr val="tx1"/>
              </a:solidFill>
            </a:endParaRPr>
          </a:p>
        </c:rich>
      </c:tx>
      <c:layout>
        <c:manualLayout>
          <c:xMode val="edge"/>
          <c:yMode val="edge"/>
          <c:x val="0.22643192488262906"/>
          <c:y val="7.7766695753514331E-2"/>
        </c:manualLayout>
      </c:layout>
      <c:overlay val="0"/>
      <c:spPr>
        <a:noFill/>
        <a:ln>
          <a:noFill/>
        </a:ln>
        <a:effectLst/>
      </c:spPr>
      <c:txPr>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Associate or higher </c:v>
                </c:pt>
              </c:strCache>
            </c:strRef>
          </c:tx>
          <c:spPr>
            <a:solidFill>
              <a:schemeClr val="accent1"/>
            </a:solidFill>
            <a:ln>
              <a:noFill/>
            </a:ln>
            <a:effectLst/>
          </c:spPr>
          <c:invertIfNegative val="0"/>
          <c:cat>
            <c:numRef>
              <c:f>Sheet1!$A$2:$A$12</c:f>
              <c:numCache>
                <c:formatCode>General</c:formatCode>
                <c:ptCount val="11"/>
                <c:pt idx="0">
                  <c:v>2002</c:v>
                </c:pt>
                <c:pt idx="1">
                  <c:v>2004</c:v>
                </c:pt>
                <c:pt idx="2">
                  <c:v>2006</c:v>
                </c:pt>
                <c:pt idx="3">
                  <c:v>2008</c:v>
                </c:pt>
                <c:pt idx="4">
                  <c:v>2010</c:v>
                </c:pt>
                <c:pt idx="5">
                  <c:v>2012</c:v>
                </c:pt>
                <c:pt idx="6">
                  <c:v>2014</c:v>
                </c:pt>
                <c:pt idx="7">
                  <c:v>2016</c:v>
                </c:pt>
                <c:pt idx="8">
                  <c:v>2018</c:v>
                </c:pt>
                <c:pt idx="9">
                  <c:v>2021</c:v>
                </c:pt>
                <c:pt idx="10">
                  <c:v>2022</c:v>
                </c:pt>
              </c:numCache>
            </c:numRef>
          </c:cat>
          <c:val>
            <c:numRef>
              <c:f>Sheet1!$B$2:$B$12</c:f>
              <c:numCache>
                <c:formatCode>_(* #,##0.00_);_(* \(#,##0.00\);_(* "-"??_);_(@_)</c:formatCode>
                <c:ptCount val="11"/>
                <c:pt idx="0">
                  <c:v>105.091024</c:v>
                </c:pt>
                <c:pt idx="1">
                  <c:v>106</c:v>
                </c:pt>
                <c:pt idx="2">
                  <c:v>93.8</c:v>
                </c:pt>
                <c:pt idx="3">
                  <c:v>92.911843107774644</c:v>
                </c:pt>
                <c:pt idx="4">
                  <c:v>92.276278393190452</c:v>
                </c:pt>
                <c:pt idx="5">
                  <c:v>89.845013385633081</c:v>
                </c:pt>
                <c:pt idx="6">
                  <c:v>87.294554626217575</c:v>
                </c:pt>
                <c:pt idx="7">
                  <c:v>87.027718788581183</c:v>
                </c:pt>
                <c:pt idx="8">
                  <c:v>87.609682379504278</c:v>
                </c:pt>
                <c:pt idx="9">
                  <c:v>89.078757670555419</c:v>
                </c:pt>
                <c:pt idx="10">
                  <c:v>87.805962009830964</c:v>
                </c:pt>
              </c:numCache>
            </c:numRef>
          </c:val>
          <c:extLst>
            <c:ext xmlns:c16="http://schemas.microsoft.com/office/drawing/2014/chart" uri="{C3380CC4-5D6E-409C-BE32-E72D297353CC}">
              <c16:uniqueId val="{00000000-ADDB-42A7-8295-BFB541214305}"/>
            </c:ext>
          </c:extLst>
        </c:ser>
        <c:ser>
          <c:idx val="1"/>
          <c:order val="1"/>
          <c:tx>
            <c:strRef>
              <c:f>Sheet1!$C$1</c:f>
              <c:strCache>
                <c:ptCount val="1"/>
                <c:pt idx="0">
                  <c:v> Bachelor or higher </c:v>
                </c:pt>
              </c:strCache>
            </c:strRef>
          </c:tx>
          <c:spPr>
            <a:solidFill>
              <a:schemeClr val="accent2"/>
            </a:solidFill>
            <a:ln>
              <a:noFill/>
            </a:ln>
            <a:effectLst/>
          </c:spPr>
          <c:invertIfNegative val="0"/>
          <c:cat>
            <c:numRef>
              <c:f>Sheet1!$A$2:$A$12</c:f>
              <c:numCache>
                <c:formatCode>General</c:formatCode>
                <c:ptCount val="11"/>
                <c:pt idx="0">
                  <c:v>2002</c:v>
                </c:pt>
                <c:pt idx="1">
                  <c:v>2004</c:v>
                </c:pt>
                <c:pt idx="2">
                  <c:v>2006</c:v>
                </c:pt>
                <c:pt idx="3">
                  <c:v>2008</c:v>
                </c:pt>
                <c:pt idx="4">
                  <c:v>2010</c:v>
                </c:pt>
                <c:pt idx="5">
                  <c:v>2012</c:v>
                </c:pt>
                <c:pt idx="6">
                  <c:v>2014</c:v>
                </c:pt>
                <c:pt idx="7">
                  <c:v>2016</c:v>
                </c:pt>
                <c:pt idx="8">
                  <c:v>2018</c:v>
                </c:pt>
                <c:pt idx="9">
                  <c:v>2021</c:v>
                </c:pt>
                <c:pt idx="10">
                  <c:v>2022</c:v>
                </c:pt>
              </c:numCache>
            </c:numRef>
          </c:cat>
          <c:val>
            <c:numRef>
              <c:f>Sheet1!$C$2:$C$12</c:f>
              <c:numCache>
                <c:formatCode>_(* #,##0.00_);_(* \(#,##0.00\);_(* "-"??_);_(@_)</c:formatCode>
                <c:ptCount val="11"/>
                <c:pt idx="0">
                  <c:v>97.522449370000004</c:v>
                </c:pt>
                <c:pt idx="1">
                  <c:v>115</c:v>
                </c:pt>
                <c:pt idx="2">
                  <c:v>98.8</c:v>
                </c:pt>
                <c:pt idx="3">
                  <c:v>97.900642617865188</c:v>
                </c:pt>
                <c:pt idx="4">
                  <c:v>96.319779505391722</c:v>
                </c:pt>
                <c:pt idx="5">
                  <c:v>94.874725243636192</c:v>
                </c:pt>
                <c:pt idx="6">
                  <c:v>94.428993884146877</c:v>
                </c:pt>
                <c:pt idx="7">
                  <c:v>93.179176277692648</c:v>
                </c:pt>
                <c:pt idx="8">
                  <c:v>93.832864629760053</c:v>
                </c:pt>
                <c:pt idx="9">
                  <c:v>96.791465396909928</c:v>
                </c:pt>
                <c:pt idx="10">
                  <c:v>91.47948976835859</c:v>
                </c:pt>
              </c:numCache>
            </c:numRef>
          </c:val>
          <c:extLst>
            <c:ext xmlns:c16="http://schemas.microsoft.com/office/drawing/2014/chart" uri="{C3380CC4-5D6E-409C-BE32-E72D297353CC}">
              <c16:uniqueId val="{00000000-D70C-48D9-96D1-368F515E12FD}"/>
            </c:ext>
          </c:extLst>
        </c:ser>
        <c:dLbls>
          <c:showLegendKey val="0"/>
          <c:showVal val="0"/>
          <c:showCatName val="0"/>
          <c:showSerName val="0"/>
          <c:showPercent val="0"/>
          <c:showBubbleSize val="0"/>
        </c:dLbls>
        <c:gapWidth val="100"/>
        <c:axId val="463496776"/>
        <c:axId val="463494152"/>
      </c:barChart>
      <c:lineChart>
        <c:grouping val="standard"/>
        <c:varyColors val="0"/>
        <c:ser>
          <c:idx val="3"/>
          <c:order val="2"/>
          <c:tx>
            <c:strRef>
              <c:f>Sheet1!$E$1</c:f>
              <c:strCache>
                <c:ptCount val="1"/>
                <c:pt idx="0">
                  <c:v>U.S. average</c:v>
                </c:pt>
              </c:strCache>
            </c:strRef>
          </c:tx>
          <c:spPr>
            <a:ln w="28575" cap="rnd">
              <a:solidFill>
                <a:schemeClr val="accent4"/>
              </a:solidFill>
              <a:round/>
            </a:ln>
            <a:effectLst/>
          </c:spPr>
          <c:marker>
            <c:symbol val="none"/>
          </c:marker>
          <c:trendline>
            <c:spPr>
              <a:ln w="28575" cap="rnd">
                <a:solidFill>
                  <a:srgbClr val="FF0000"/>
                </a:solidFill>
                <a:prstDash val="solid"/>
              </a:ln>
              <a:effectLst/>
            </c:spPr>
            <c:trendlineType val="linear"/>
            <c:forward val="0.5"/>
            <c:backward val="0.5"/>
            <c:dispRSqr val="0"/>
            <c:dispEq val="0"/>
          </c:trendline>
          <c:cat>
            <c:numRef>
              <c:f>Sheet1!$A$2:$A$12</c:f>
              <c:numCache>
                <c:formatCode>General</c:formatCode>
                <c:ptCount val="11"/>
                <c:pt idx="0">
                  <c:v>2002</c:v>
                </c:pt>
                <c:pt idx="1">
                  <c:v>2004</c:v>
                </c:pt>
                <c:pt idx="2">
                  <c:v>2006</c:v>
                </c:pt>
                <c:pt idx="3">
                  <c:v>2008</c:v>
                </c:pt>
                <c:pt idx="4">
                  <c:v>2010</c:v>
                </c:pt>
                <c:pt idx="5">
                  <c:v>2012</c:v>
                </c:pt>
                <c:pt idx="6">
                  <c:v>2014</c:v>
                </c:pt>
                <c:pt idx="7">
                  <c:v>2016</c:v>
                </c:pt>
                <c:pt idx="8">
                  <c:v>2018</c:v>
                </c:pt>
                <c:pt idx="9">
                  <c:v>2021</c:v>
                </c:pt>
                <c:pt idx="10">
                  <c:v>2022</c:v>
                </c:pt>
              </c:numCache>
            </c:numRef>
          </c:cat>
          <c:val>
            <c:numRef>
              <c:f>Sheet1!$E$2:$E$12</c:f>
              <c:numCache>
                <c:formatCode>0</c:formatCode>
                <c:ptCount val="11"/>
                <c:pt idx="0">
                  <c:v>100</c:v>
                </c:pt>
                <c:pt idx="1">
                  <c:v>100</c:v>
                </c:pt>
                <c:pt idx="2">
                  <c:v>100</c:v>
                </c:pt>
                <c:pt idx="3">
                  <c:v>100</c:v>
                </c:pt>
                <c:pt idx="4">
                  <c:v>100</c:v>
                </c:pt>
                <c:pt idx="5">
                  <c:v>100</c:v>
                </c:pt>
                <c:pt idx="6">
                  <c:v>100</c:v>
                </c:pt>
                <c:pt idx="7">
                  <c:v>100</c:v>
                </c:pt>
                <c:pt idx="8">
                  <c:v>100</c:v>
                </c:pt>
                <c:pt idx="9">
                  <c:v>100</c:v>
                </c:pt>
                <c:pt idx="10" formatCode="General">
                  <c:v>100</c:v>
                </c:pt>
              </c:numCache>
            </c:numRef>
          </c:val>
          <c:smooth val="0"/>
          <c:extLst>
            <c:ext xmlns:c16="http://schemas.microsoft.com/office/drawing/2014/chart" uri="{C3380CC4-5D6E-409C-BE32-E72D297353CC}">
              <c16:uniqueId val="{00000002-D70C-48D9-96D1-368F515E12FD}"/>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ax val="120"/>
          <c:min val="7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l"/>
      <c:legendEntry>
        <c:idx val="3"/>
        <c:delete val="1"/>
      </c:legendEntry>
      <c:layout>
        <c:manualLayout>
          <c:xMode val="edge"/>
          <c:yMode val="edge"/>
          <c:x val="1.2243648607284971E-3"/>
          <c:y val="0.21518566931654484"/>
          <c:w val="0.14446647074045321"/>
          <c:h val="0.3320651054185838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066800"/>
            <a:ext cx="9829800" cy="2209800"/>
          </a:xfrm>
        </p:spPr>
        <p:txBody>
          <a:bodyPr/>
          <a:lstStyle/>
          <a:p>
            <a:r>
              <a:rPr lang="en-US" dirty="0"/>
              <a:t>Ohio’s Postsecondary</a:t>
            </a:r>
            <a:br>
              <a:rPr lang="en-US" dirty="0"/>
            </a:br>
            <a:r>
              <a:rPr lang="en-US" dirty="0"/>
              <a:t>Educational Attainment</a:t>
            </a:r>
          </a:p>
        </p:txBody>
      </p:sp>
    </p:spTree>
    <p:extLst>
      <p:ext uri="{BB962C8B-B14F-4D97-AF65-F5344CB8AC3E}">
        <p14:creationId xmlns:p14="http://schemas.microsoft.com/office/powerpoint/2010/main" val="138206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Postsecondary educational attainment in Ohio lags behind national average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3856029"/>
              </p:ext>
            </p:extLst>
          </p:nvPr>
        </p:nvGraphicFramePr>
        <p:xfrm>
          <a:off x="990600" y="1558116"/>
          <a:ext cx="6420523" cy="3886199"/>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465359" y="1600199"/>
            <a:ext cx="4419599" cy="4496475"/>
          </a:xfrm>
        </p:spPr>
        <p:txBody>
          <a:bodyPr/>
          <a:lstStyle/>
          <a:p>
            <a:r>
              <a:rPr lang="en-US" sz="1400" dirty="0"/>
              <a:t>The percentage of Ohioans with postsecondary degrees is below the national average for all age groups in 2022.</a:t>
            </a:r>
          </a:p>
          <a:p>
            <a:r>
              <a:rPr lang="en-US" sz="1400" dirty="0"/>
              <a:t>Although the percentage of Ohioans with at least a bachelor’s degree is below the national average for all age groups, the percentages for younger Ohioans (ages 25 to 44) are closer to the national average than those for older Ohioans (45 and older).</a:t>
            </a:r>
          </a:p>
          <a:p>
            <a:r>
              <a:rPr lang="en-US" sz="1400" dirty="0"/>
              <a:t>The index for Ohioans with at least a bachelor’s degree is:</a:t>
            </a:r>
          </a:p>
          <a:p>
            <a:pPr lvl="1"/>
            <a:r>
              <a:rPr lang="en-US" sz="1200" dirty="0"/>
              <a:t>91.5 for 18- to 24-year-olds</a:t>
            </a:r>
          </a:p>
          <a:p>
            <a:pPr lvl="1"/>
            <a:r>
              <a:rPr lang="en-US" sz="1200" dirty="0"/>
              <a:t>92.3 for 25- to 34-year-olds</a:t>
            </a:r>
          </a:p>
          <a:p>
            <a:pPr lvl="1"/>
            <a:r>
              <a:rPr lang="en-US" sz="1200" dirty="0"/>
              <a:t>94.4 for 35- to 44-year-olds</a:t>
            </a:r>
          </a:p>
          <a:p>
            <a:pPr lvl="1"/>
            <a:r>
              <a:rPr lang="en-US" sz="1200" dirty="0"/>
              <a:t>90.6 for 45- to 64-year-olds</a:t>
            </a:r>
          </a:p>
          <a:p>
            <a:pPr lvl="1"/>
            <a:r>
              <a:rPr lang="en-US" sz="1200" dirty="0"/>
              <a:t>83.5 for 65-year-olds and over</a:t>
            </a:r>
            <a:endParaRPr lang="en-US" sz="1400" dirty="0"/>
          </a:p>
          <a:p>
            <a:r>
              <a:rPr lang="en-US" sz="1400" dirty="0"/>
              <a:t>Compared to all states plus Washington D.C. and Puerto Rico, Ohio’s percentage of people with at least a bachelor’s degree ranks 26</a:t>
            </a:r>
            <a:r>
              <a:rPr lang="en-US" sz="1400" baseline="30000" dirty="0"/>
              <a:t>th</a:t>
            </a:r>
            <a:r>
              <a:rPr lang="en-US" sz="1400" dirty="0"/>
              <a:t> for ages 18 to 24, 30</a:t>
            </a:r>
            <a:r>
              <a:rPr lang="en-US" sz="1400" baseline="30000" dirty="0"/>
              <a:t>th</a:t>
            </a:r>
            <a:r>
              <a:rPr lang="en-US" sz="1400" dirty="0"/>
              <a:t> for ages 25 to 34, 31</a:t>
            </a:r>
            <a:r>
              <a:rPr lang="en-US" sz="1400" baseline="30000" dirty="0"/>
              <a:t>st</a:t>
            </a:r>
            <a:r>
              <a:rPr lang="en-US" sz="1400" dirty="0"/>
              <a:t> for ages 35 to 44, 36</a:t>
            </a:r>
            <a:r>
              <a:rPr lang="en-US" sz="1400" baseline="30000" dirty="0"/>
              <a:t>th</a:t>
            </a:r>
            <a:r>
              <a:rPr lang="en-US" sz="1400" dirty="0"/>
              <a:t> for ages 45 to 64, and 45</a:t>
            </a:r>
            <a:r>
              <a:rPr lang="en-US" sz="1400" baseline="30000" dirty="0"/>
              <a:t>th</a:t>
            </a:r>
            <a:r>
              <a:rPr lang="en-US" sz="1400" dirty="0"/>
              <a:t> for ages 65 and over. </a:t>
            </a:r>
          </a:p>
        </p:txBody>
      </p:sp>
      <p:sp>
        <p:nvSpPr>
          <p:cNvPr id="5" name="TextBox 4"/>
          <p:cNvSpPr txBox="1"/>
          <p:nvPr/>
        </p:nvSpPr>
        <p:spPr>
          <a:xfrm>
            <a:off x="990600" y="5750426"/>
            <a:ext cx="2286000" cy="261610"/>
          </a:xfrm>
          <a:prstGeom prst="rect">
            <a:avLst/>
          </a:prstGeom>
          <a:noFill/>
        </p:spPr>
        <p:txBody>
          <a:bodyPr wrap="square" rtlCol="0">
            <a:spAutoFit/>
          </a:bodyPr>
          <a:lstStyle/>
          <a:p>
            <a:r>
              <a:rPr lang="en-US" sz="1100" dirty="0">
                <a:latin typeface="+mn-lt"/>
              </a:rPr>
              <a:t>Source: U.S. Census Bureau</a:t>
            </a:r>
          </a:p>
        </p:txBody>
      </p:sp>
      <p:sp>
        <p:nvSpPr>
          <p:cNvPr id="8" name="TextBox 7"/>
          <p:cNvSpPr txBox="1"/>
          <p:nvPr/>
        </p:nvSpPr>
        <p:spPr>
          <a:xfrm>
            <a:off x="990600" y="5360313"/>
            <a:ext cx="6543340" cy="430887"/>
          </a:xfrm>
          <a:prstGeom prst="rect">
            <a:avLst/>
          </a:prstGeom>
          <a:noFill/>
        </p:spPr>
        <p:txBody>
          <a:bodyPr wrap="square" rtlCol="0">
            <a:spAutoFit/>
          </a:bodyPr>
          <a:lstStyle/>
          <a:p>
            <a:r>
              <a:rPr lang="en-US" sz="1100" dirty="0">
                <a:latin typeface="+mn-lt"/>
              </a:rPr>
              <a:t>*This index compares Ohio’s educational attainment to the national average. An index score of 95 indicates that Ohio is 5% below the national average.</a:t>
            </a:r>
          </a:p>
        </p:txBody>
      </p:sp>
    </p:spTree>
    <p:extLst>
      <p:ext uri="{BB962C8B-B14F-4D97-AF65-F5344CB8AC3E}">
        <p14:creationId xmlns:p14="http://schemas.microsoft.com/office/powerpoint/2010/main" val="3599662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7752"/>
            <a:ext cx="10670882" cy="1041448"/>
          </a:xfrm>
        </p:spPr>
        <p:txBody>
          <a:bodyPr/>
          <a:lstStyle/>
          <a:p>
            <a:r>
              <a:rPr lang="en-US" dirty="0"/>
              <a:t>Gap between young Ohioans and national average for postsecondary educational attainment widens </a:t>
            </a:r>
          </a:p>
        </p:txBody>
      </p:sp>
      <p:graphicFrame>
        <p:nvGraphicFramePr>
          <p:cNvPr id="6" name="Content Placeholder 6"/>
          <p:cNvGraphicFramePr>
            <a:graphicFrameLocks noGrp="1"/>
          </p:cNvGraphicFramePr>
          <p:nvPr>
            <p:ph sz="half" idx="1"/>
            <p:extLst>
              <p:ext uri="{D42A27DB-BD31-4B8C-83A1-F6EECF244321}">
                <p14:modId xmlns:p14="http://schemas.microsoft.com/office/powerpoint/2010/main" val="3843370054"/>
              </p:ext>
            </p:extLst>
          </p:nvPr>
        </p:nvGraphicFramePr>
        <p:xfrm>
          <a:off x="914400" y="1405706"/>
          <a:ext cx="10820400" cy="2404294"/>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3"/>
          <p:cNvSpPr>
            <a:spLocks noGrp="1"/>
          </p:cNvSpPr>
          <p:nvPr>
            <p:ph sz="half" idx="2"/>
          </p:nvPr>
        </p:nvSpPr>
        <p:spPr>
          <a:xfrm>
            <a:off x="930536" y="4267200"/>
            <a:ext cx="5698863" cy="1828802"/>
          </a:xfrm>
        </p:spPr>
        <p:txBody>
          <a:bodyPr/>
          <a:lstStyle/>
          <a:p>
            <a:r>
              <a:rPr lang="en-US" sz="1400" dirty="0"/>
              <a:t>Relative to the national average, Ohio’s postsecondary educational attainment for the youngest age group (18- to 24-year-olds) has generally decreased over the last two decades.</a:t>
            </a:r>
          </a:p>
          <a:p>
            <a:r>
              <a:rPr lang="en-US" sz="1400" dirty="0"/>
              <a:t>Decreases since 2004’s two-decade high of Ohioans in this age group with at least an associate or bachelor’s degree being 6% and 15%, respectively, above the national average: </a:t>
            </a:r>
          </a:p>
          <a:p>
            <a:pPr lvl="1"/>
            <a:r>
              <a:rPr lang="en-US" sz="1200" dirty="0"/>
              <a:t>18.2 percentage points for associate degrees or higher</a:t>
            </a:r>
          </a:p>
          <a:p>
            <a:pPr lvl="1"/>
            <a:r>
              <a:rPr lang="en-US" sz="1200" dirty="0"/>
              <a:t>23.5 percentage points for bachelor degrees or higher</a:t>
            </a:r>
          </a:p>
          <a:p>
            <a:pPr lvl="1"/>
            <a:endParaRPr lang="en-US" sz="1200" dirty="0"/>
          </a:p>
        </p:txBody>
      </p:sp>
      <p:sp>
        <p:nvSpPr>
          <p:cNvPr id="8" name="TextBox 7"/>
          <p:cNvSpPr txBox="1"/>
          <p:nvPr/>
        </p:nvSpPr>
        <p:spPr>
          <a:xfrm>
            <a:off x="990600" y="4038600"/>
            <a:ext cx="1747221" cy="261610"/>
          </a:xfrm>
          <a:prstGeom prst="rect">
            <a:avLst/>
          </a:prstGeom>
          <a:noFill/>
        </p:spPr>
        <p:txBody>
          <a:bodyPr wrap="square" rtlCol="0">
            <a:spAutoFit/>
          </a:bodyPr>
          <a:lstStyle/>
          <a:p>
            <a:r>
              <a:rPr lang="en-US" sz="1100" dirty="0">
                <a:latin typeface="+mn-lt"/>
              </a:rPr>
              <a:t>Source: U.S. Census Bureau</a:t>
            </a:r>
          </a:p>
        </p:txBody>
      </p:sp>
      <p:sp>
        <p:nvSpPr>
          <p:cNvPr id="10" name="TextBox 9"/>
          <p:cNvSpPr txBox="1"/>
          <p:nvPr/>
        </p:nvSpPr>
        <p:spPr>
          <a:xfrm>
            <a:off x="976745" y="3657600"/>
            <a:ext cx="10708501" cy="430887"/>
          </a:xfrm>
          <a:prstGeom prst="rect">
            <a:avLst/>
          </a:prstGeom>
          <a:noFill/>
        </p:spPr>
        <p:txBody>
          <a:bodyPr wrap="square" rtlCol="0">
            <a:spAutoFit/>
          </a:bodyPr>
          <a:lstStyle/>
          <a:p>
            <a:r>
              <a:rPr lang="en-US" sz="1100" dirty="0">
                <a:latin typeface="+mn-lt"/>
              </a:rPr>
              <a:t>*This index compares Ohio’s educational attainment to the national average for those ages 18 to 24. An index score of 105 indicates that Ohio is 5% above the national average; an index score of 95 indicates that Ohio is 5% below the national average. </a:t>
            </a:r>
          </a:p>
        </p:txBody>
      </p:sp>
      <p:sp>
        <p:nvSpPr>
          <p:cNvPr id="3" name="Content Placeholder 2"/>
          <p:cNvSpPr>
            <a:spLocks noGrp="1"/>
          </p:cNvSpPr>
          <p:nvPr>
            <p:ph sz="quarter" idx="13"/>
          </p:nvPr>
        </p:nvSpPr>
        <p:spPr>
          <a:xfrm>
            <a:off x="6553200" y="4267200"/>
            <a:ext cx="5334000" cy="1828802"/>
          </a:xfrm>
        </p:spPr>
        <p:txBody>
          <a:bodyPr/>
          <a:lstStyle/>
          <a:p>
            <a:r>
              <a:rPr lang="en-US" sz="1400" dirty="0"/>
              <a:t>From 2006 to 2018, the gap between Ohioans in this age group with associate or higher and bachelor or higher degrees and the national average, generally, widened slightly from year to year.</a:t>
            </a:r>
          </a:p>
          <a:p>
            <a:r>
              <a:rPr lang="en-US" sz="1400" dirty="0"/>
              <a:t>After narrowing the gap to 10.9% and 3.2% below the national average in 2021, respectively, the gap between Ohioans in this age group and the national average widened in 2022:</a:t>
            </a:r>
          </a:p>
          <a:p>
            <a:pPr lvl="1"/>
            <a:r>
              <a:rPr lang="en-US" sz="1200" dirty="0"/>
              <a:t>1.3 percentage point decrease for associate degrees or higher</a:t>
            </a:r>
          </a:p>
          <a:p>
            <a:pPr lvl="1"/>
            <a:r>
              <a:rPr lang="en-US" sz="1200" dirty="0"/>
              <a:t>5.3 percentage point decrease for bachelor degrees or higher</a:t>
            </a:r>
          </a:p>
          <a:p>
            <a:endParaRPr lang="en-US" sz="1400" dirty="0"/>
          </a:p>
          <a:p>
            <a:pPr lvl="1"/>
            <a:endParaRPr lang="en-US" sz="1200" dirty="0"/>
          </a:p>
          <a:p>
            <a:endParaRPr lang="en-US" sz="1400" dirty="0"/>
          </a:p>
        </p:txBody>
      </p:sp>
    </p:spTree>
    <p:extLst>
      <p:ext uri="{BB962C8B-B14F-4D97-AF65-F5344CB8AC3E}">
        <p14:creationId xmlns:p14="http://schemas.microsoft.com/office/powerpoint/2010/main" val="289487330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3069</TotalTime>
  <Words>487</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Georgia</vt:lpstr>
      <vt:lpstr>Times New Roman</vt:lpstr>
      <vt:lpstr>Wingdings</vt:lpstr>
      <vt:lpstr>Layers</vt:lpstr>
      <vt:lpstr>Ohio’s Postsecondary Educational Attainment</vt:lpstr>
      <vt:lpstr>Postsecondary educational attainment in Ohio lags behind national average</vt:lpstr>
      <vt:lpstr>Gap between young Ohioans and national average for postsecondary educational attainment widens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Jason Glover</dc:creator>
  <cp:lastModifiedBy>Zach Gleim</cp:lastModifiedBy>
  <cp:revision>95</cp:revision>
  <cp:lastPrinted>2022-05-16T19:03:05Z</cp:lastPrinted>
  <dcterms:created xsi:type="dcterms:W3CDTF">2022-07-27T18:09:34Z</dcterms:created>
  <dcterms:modified xsi:type="dcterms:W3CDTF">2024-09-05T20:35:45Z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