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5"/>
  </p:notesMasterIdLst>
  <p:handoutMasterIdLst>
    <p:handoutMasterId r:id="rId6"/>
  </p:handoutMasterIdLst>
  <p:sldIdLst>
    <p:sldId id="273" r:id="rId2"/>
    <p:sldId id="272" r:id="rId3"/>
    <p:sldId id="270" r:id="rId4"/>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son Glover" initials="JG" lastIdx="5" clrIdx="0">
    <p:extLst>
      <p:ext uri="{19B8F6BF-5375-455C-9EA6-DF929625EA0E}">
        <p15:presenceInfo xmlns:p15="http://schemas.microsoft.com/office/powerpoint/2012/main" userId="Jason Glov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42" autoAdjust="0"/>
    <p:restoredTop sz="75976" autoAdjust="0"/>
  </p:normalViewPr>
  <p:slideViewPr>
    <p:cSldViewPr>
      <p:cViewPr varScale="1">
        <p:scale>
          <a:sx n="93" d="100"/>
          <a:sy n="93" d="100"/>
        </p:scale>
        <p:origin x="78" y="3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sz="1860" b="0" i="0" baseline="0" dirty="0">
                <a:effectLst/>
              </a:rPr>
              <a:t>Index of Ohio’s Educational Attainment, 2024* </a:t>
            </a:r>
            <a:endParaRPr lang="en-US" sz="1860" dirty="0">
              <a:effectLst/>
            </a:endParaRPr>
          </a:p>
          <a:p>
            <a:pPr>
              <a:defRPr>
                <a:solidFill>
                  <a:schemeClr val="tx1"/>
                </a:solidFill>
              </a:defRPr>
            </a:pPr>
            <a:r>
              <a:rPr lang="en-US" sz="1860" b="0" i="0" baseline="0" dirty="0">
                <a:effectLst/>
              </a:rPr>
              <a:t>(U.S. Average = 100)</a:t>
            </a:r>
            <a:endParaRPr lang="en-US" sz="1860" dirty="0">
              <a:effectLst/>
            </a:endParaRPr>
          </a:p>
        </c:rich>
      </c:tx>
      <c:layout>
        <c:manualLayout>
          <c:xMode val="edge"/>
          <c:yMode val="edge"/>
          <c:x val="0.14442888842544446"/>
          <c:y val="1.3071898788507742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 Associate or higher </c:v>
                </c:pt>
              </c:strCache>
            </c:strRef>
          </c:tx>
          <c:spPr>
            <a:solidFill>
              <a:schemeClr val="accent1"/>
            </a:solidFill>
            <a:ln>
              <a:noFill/>
            </a:ln>
            <a:effectLst/>
          </c:spPr>
          <c:invertIfNegative val="0"/>
          <c:cat>
            <c:strRef>
              <c:f>Sheet1!$A$2:$A$6</c:f>
              <c:strCache>
                <c:ptCount val="5"/>
                <c:pt idx="0">
                  <c:v>18 to 24</c:v>
                </c:pt>
                <c:pt idx="1">
                  <c:v>25 to 34</c:v>
                </c:pt>
                <c:pt idx="2">
                  <c:v>35 to 44</c:v>
                </c:pt>
                <c:pt idx="3">
                  <c:v>45 to 64</c:v>
                </c:pt>
                <c:pt idx="4">
                  <c:v>65 and over</c:v>
                </c:pt>
              </c:strCache>
            </c:strRef>
          </c:cat>
          <c:val>
            <c:numRef>
              <c:f>Sheet1!$B$2:$B$6</c:f>
              <c:numCache>
                <c:formatCode>_(* #,##0.0_);_(* \(#,##0.0\);_(* "-"??_);_(@_)</c:formatCode>
                <c:ptCount val="5"/>
                <c:pt idx="0">
                  <c:v>86.26155835301283</c:v>
                </c:pt>
                <c:pt idx="1">
                  <c:v>90.026720389672732</c:v>
                </c:pt>
                <c:pt idx="2">
                  <c:v>95.408596207416181</c:v>
                </c:pt>
                <c:pt idx="3">
                  <c:v>93.297306406423843</c:v>
                </c:pt>
                <c:pt idx="4">
                  <c:v>85.370120648767497</c:v>
                </c:pt>
              </c:numCache>
            </c:numRef>
          </c:val>
          <c:extLst>
            <c:ext xmlns:c16="http://schemas.microsoft.com/office/drawing/2014/chart" uri="{C3380CC4-5D6E-409C-BE32-E72D297353CC}">
              <c16:uniqueId val="{00000000-9A84-44A3-B96B-E19B549D4D0F}"/>
            </c:ext>
          </c:extLst>
        </c:ser>
        <c:ser>
          <c:idx val="1"/>
          <c:order val="1"/>
          <c:tx>
            <c:strRef>
              <c:f>Sheet1!$C$1</c:f>
              <c:strCache>
                <c:ptCount val="1"/>
                <c:pt idx="0">
                  <c:v> Bachelor or higher </c:v>
                </c:pt>
              </c:strCache>
            </c:strRef>
          </c:tx>
          <c:spPr>
            <a:solidFill>
              <a:schemeClr val="accent2"/>
            </a:solidFill>
            <a:ln>
              <a:noFill/>
            </a:ln>
            <a:effectLst/>
          </c:spPr>
          <c:invertIfNegative val="0"/>
          <c:cat>
            <c:strRef>
              <c:f>Sheet1!$A$2:$A$6</c:f>
              <c:strCache>
                <c:ptCount val="5"/>
                <c:pt idx="0">
                  <c:v>18 to 24</c:v>
                </c:pt>
                <c:pt idx="1">
                  <c:v>25 to 34</c:v>
                </c:pt>
                <c:pt idx="2">
                  <c:v>35 to 44</c:v>
                </c:pt>
                <c:pt idx="3">
                  <c:v>45 to 64</c:v>
                </c:pt>
                <c:pt idx="4">
                  <c:v>65 and over</c:v>
                </c:pt>
              </c:strCache>
            </c:strRef>
          </c:cat>
          <c:val>
            <c:numRef>
              <c:f>Sheet1!$C$2:$C$6</c:f>
              <c:numCache>
                <c:formatCode>_(* #,##0.0_);_(* \(#,##0.0\);_(* "-"??_);_(@_)</c:formatCode>
                <c:ptCount val="5"/>
                <c:pt idx="0">
                  <c:v>94.714489549643176</c:v>
                </c:pt>
                <c:pt idx="1">
                  <c:v>89.538277236592307</c:v>
                </c:pt>
                <c:pt idx="2">
                  <c:v>91.725400543912556</c:v>
                </c:pt>
                <c:pt idx="3">
                  <c:v>89.195116926993094</c:v>
                </c:pt>
                <c:pt idx="4">
                  <c:v>82.301333487480562</c:v>
                </c:pt>
              </c:numCache>
            </c:numRef>
          </c:val>
          <c:extLst>
            <c:ext xmlns:c16="http://schemas.microsoft.com/office/drawing/2014/chart" uri="{C3380CC4-5D6E-409C-BE32-E72D297353CC}">
              <c16:uniqueId val="{00000001-9A84-44A3-B96B-E19B549D4D0F}"/>
            </c:ext>
          </c:extLst>
        </c:ser>
        <c:ser>
          <c:idx val="2"/>
          <c:order val="2"/>
          <c:tx>
            <c:strRef>
              <c:f>Sheet1!$D$1</c:f>
              <c:strCache>
                <c:ptCount val="1"/>
                <c:pt idx="0">
                  <c:v> Graduate or higher </c:v>
                </c:pt>
              </c:strCache>
            </c:strRef>
          </c:tx>
          <c:spPr>
            <a:solidFill>
              <a:schemeClr val="accent3"/>
            </a:solidFill>
            <a:ln>
              <a:noFill/>
            </a:ln>
            <a:effectLst/>
          </c:spPr>
          <c:invertIfNegative val="0"/>
          <c:cat>
            <c:strRef>
              <c:f>Sheet1!$A$2:$A$6</c:f>
              <c:strCache>
                <c:ptCount val="5"/>
                <c:pt idx="0">
                  <c:v>18 to 24</c:v>
                </c:pt>
                <c:pt idx="1">
                  <c:v>25 to 34</c:v>
                </c:pt>
                <c:pt idx="2">
                  <c:v>35 to 44</c:v>
                </c:pt>
                <c:pt idx="3">
                  <c:v>45 to 64</c:v>
                </c:pt>
                <c:pt idx="4">
                  <c:v>65 and over</c:v>
                </c:pt>
              </c:strCache>
            </c:strRef>
          </c:cat>
          <c:val>
            <c:numRef>
              <c:f>Sheet1!$D$2:$D$6</c:f>
              <c:numCache>
                <c:formatCode>_(* #,##0.0_);_(* \(#,##0.0\);_(* "-"??_);_(@_)</c:formatCode>
                <c:ptCount val="5"/>
                <c:pt idx="0">
                  <c:v>90.617757043850105</c:v>
                </c:pt>
                <c:pt idx="1">
                  <c:v>85.430698975509998</c:v>
                </c:pt>
                <c:pt idx="2">
                  <c:v>89.159672801992286</c:v>
                </c:pt>
                <c:pt idx="3">
                  <c:v>86.73220819630933</c:v>
                </c:pt>
                <c:pt idx="4">
                  <c:v>79.439871295866809</c:v>
                </c:pt>
              </c:numCache>
            </c:numRef>
          </c:val>
          <c:extLst>
            <c:ext xmlns:c16="http://schemas.microsoft.com/office/drawing/2014/chart" uri="{C3380CC4-5D6E-409C-BE32-E72D297353CC}">
              <c16:uniqueId val="{00000002-9A84-44A3-B96B-E19B549D4D0F}"/>
            </c:ext>
          </c:extLst>
        </c:ser>
        <c:dLbls>
          <c:showLegendKey val="0"/>
          <c:showVal val="0"/>
          <c:showCatName val="0"/>
          <c:showSerName val="0"/>
          <c:showPercent val="0"/>
          <c:showBubbleSize val="0"/>
        </c:dLbls>
        <c:gapWidth val="219"/>
        <c:overlap val="-27"/>
        <c:axId val="463496776"/>
        <c:axId val="463494152"/>
      </c:barChart>
      <c:lineChart>
        <c:grouping val="standard"/>
        <c:varyColors val="0"/>
        <c:ser>
          <c:idx val="3"/>
          <c:order val="3"/>
          <c:tx>
            <c:strRef>
              <c:f>Sheet1!$E$1</c:f>
              <c:strCache>
                <c:ptCount val="1"/>
                <c:pt idx="0">
                  <c:v>U.S. average</c:v>
                </c:pt>
              </c:strCache>
            </c:strRef>
          </c:tx>
          <c:spPr>
            <a:ln w="28575" cap="rnd">
              <a:solidFill>
                <a:schemeClr val="accent4"/>
              </a:solidFill>
              <a:round/>
            </a:ln>
            <a:effectLst/>
          </c:spPr>
          <c:marker>
            <c:symbol val="none"/>
          </c:marker>
          <c:trendline>
            <c:spPr>
              <a:ln w="28575" cap="rnd">
                <a:solidFill>
                  <a:schemeClr val="accent4"/>
                </a:solidFill>
                <a:prstDash val="solid"/>
              </a:ln>
              <a:effectLst/>
            </c:spPr>
            <c:trendlineType val="linear"/>
            <c:forward val="0.5"/>
            <c:backward val="0.5"/>
            <c:dispRSqr val="0"/>
            <c:dispEq val="0"/>
          </c:trendline>
          <c:cat>
            <c:strRef>
              <c:f>Sheet1!$A$2:$A$6</c:f>
              <c:strCache>
                <c:ptCount val="5"/>
                <c:pt idx="0">
                  <c:v>18 to 24</c:v>
                </c:pt>
                <c:pt idx="1">
                  <c:v>25 to 34</c:v>
                </c:pt>
                <c:pt idx="2">
                  <c:v>35 to 44</c:v>
                </c:pt>
                <c:pt idx="3">
                  <c:v>45 to 64</c:v>
                </c:pt>
                <c:pt idx="4">
                  <c:v>65 and over</c:v>
                </c:pt>
              </c:strCache>
            </c:strRef>
          </c:cat>
          <c:val>
            <c:numRef>
              <c:f>Sheet1!$E$2:$E$6</c:f>
              <c:numCache>
                <c:formatCode>_(* #,##0.0_);_(* \(#,##0.0\);_(* "-"??_);_(@_)</c:formatCode>
                <c:ptCount val="5"/>
                <c:pt idx="0">
                  <c:v>100</c:v>
                </c:pt>
                <c:pt idx="1">
                  <c:v>100</c:v>
                </c:pt>
                <c:pt idx="2">
                  <c:v>100</c:v>
                </c:pt>
                <c:pt idx="3">
                  <c:v>100</c:v>
                </c:pt>
                <c:pt idx="4">
                  <c:v>100</c:v>
                </c:pt>
              </c:numCache>
            </c:numRef>
          </c:val>
          <c:smooth val="0"/>
          <c:extLst>
            <c:ext xmlns:c16="http://schemas.microsoft.com/office/drawing/2014/chart" uri="{C3380CC4-5D6E-409C-BE32-E72D297353CC}">
              <c16:uniqueId val="{00000000-9E7C-40C6-9205-18D044EF3F33}"/>
            </c:ext>
          </c:extLst>
        </c:ser>
        <c:dLbls>
          <c:showLegendKey val="0"/>
          <c:showVal val="0"/>
          <c:showCatName val="0"/>
          <c:showSerName val="0"/>
          <c:showPercent val="0"/>
          <c:showBubbleSize val="0"/>
        </c:dLbls>
        <c:marker val="1"/>
        <c:smooth val="0"/>
        <c:axId val="463496776"/>
        <c:axId val="463494152"/>
      </c:lineChart>
      <c:catAx>
        <c:axId val="46349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63494152"/>
        <c:crosses val="autoZero"/>
        <c:auto val="1"/>
        <c:lblAlgn val="ctr"/>
        <c:lblOffset val="100"/>
        <c:noMultiLvlLbl val="0"/>
      </c:catAx>
      <c:valAx>
        <c:axId val="463494152"/>
        <c:scaling>
          <c:orientation val="minMax"/>
          <c:min val="7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63496776"/>
        <c:crosses val="autoZero"/>
        <c:crossBetween val="between"/>
      </c:valAx>
      <c:spPr>
        <a:noFill/>
        <a:ln>
          <a:noFill/>
        </a:ln>
        <a:effectLst/>
      </c:spPr>
    </c:plotArea>
    <c:legend>
      <c:legendPos val="b"/>
      <c:legendEntry>
        <c:idx val="4"/>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0" b="0" i="0" u="none" strike="noStrike" kern="1200" spc="0" baseline="0">
                <a:solidFill>
                  <a:schemeClr val="tx1"/>
                </a:solidFill>
                <a:latin typeface="+mn-lt"/>
                <a:ea typeface="+mn-ea"/>
                <a:cs typeface="+mn-cs"/>
              </a:defRPr>
            </a:pPr>
            <a:r>
              <a:rPr lang="en-US" sz="1800" b="0" i="0" baseline="0" dirty="0">
                <a:effectLst/>
              </a:rPr>
              <a:t>Index of </a:t>
            </a:r>
            <a:r>
              <a:rPr lang="en-US" sz="1800" b="0" i="0" u="none" strike="noStrike" baseline="0" dirty="0">
                <a:effectLst/>
              </a:rPr>
              <a:t>Ohio’s Educational Attainment for 18- to 24-Year-Olds</a:t>
            </a:r>
            <a:r>
              <a:rPr lang="en-US" sz="1800" b="0" i="0" baseline="0" dirty="0">
                <a:effectLst/>
              </a:rPr>
              <a:t>* (U.S. Average = 100)</a:t>
            </a:r>
            <a:endParaRPr lang="en-US" sz="1800" dirty="0">
              <a:solidFill>
                <a:schemeClr val="tx1"/>
              </a:solidFill>
            </a:endParaRPr>
          </a:p>
        </c:rich>
      </c:tx>
      <c:layout>
        <c:manualLayout>
          <c:xMode val="edge"/>
          <c:yMode val="edge"/>
          <c:x val="0.22643192488262906"/>
          <c:y val="7.7766695753514331E-2"/>
        </c:manualLayout>
      </c:layout>
      <c:overlay val="0"/>
      <c:spPr>
        <a:noFill/>
        <a:ln>
          <a:noFill/>
        </a:ln>
        <a:effectLst/>
      </c:spPr>
      <c:txPr>
        <a:bodyPr rot="0" spcFirstLastPara="1" vertOverflow="ellipsis" vert="horz" wrap="square" anchor="ctr" anchorCtr="1"/>
        <a:lstStyle/>
        <a:p>
          <a:pPr>
            <a:defRPr sz="186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 Associate or higher </c:v>
                </c:pt>
              </c:strCache>
            </c:strRef>
          </c:tx>
          <c:spPr>
            <a:solidFill>
              <a:schemeClr val="accent1"/>
            </a:solidFill>
            <a:ln>
              <a:noFill/>
            </a:ln>
            <a:effectLst/>
          </c:spPr>
          <c:invertIfNegative val="0"/>
          <c:cat>
            <c:numRef>
              <c:f>Sheet1!$A$2:$A$11</c:f>
              <c:numCache>
                <c:formatCode>General</c:formatCode>
                <c:ptCount val="10"/>
                <c:pt idx="0">
                  <c:v>2006</c:v>
                </c:pt>
                <c:pt idx="1">
                  <c:v>2008</c:v>
                </c:pt>
                <c:pt idx="2">
                  <c:v>2010</c:v>
                </c:pt>
                <c:pt idx="3">
                  <c:v>2012</c:v>
                </c:pt>
                <c:pt idx="4">
                  <c:v>2014</c:v>
                </c:pt>
                <c:pt idx="5">
                  <c:v>2016</c:v>
                </c:pt>
                <c:pt idx="6">
                  <c:v>2018</c:v>
                </c:pt>
                <c:pt idx="7">
                  <c:v>2021</c:v>
                </c:pt>
                <c:pt idx="8">
                  <c:v>2022</c:v>
                </c:pt>
                <c:pt idx="9">
                  <c:v>2024</c:v>
                </c:pt>
              </c:numCache>
            </c:numRef>
          </c:cat>
          <c:val>
            <c:numRef>
              <c:f>Sheet1!$B$2:$B$11</c:f>
              <c:numCache>
                <c:formatCode>_(* #,##0.00_);_(* \(#,##0.00\);_(* "-"??_);_(@_)</c:formatCode>
                <c:ptCount val="10"/>
                <c:pt idx="0">
                  <c:v>93.8</c:v>
                </c:pt>
                <c:pt idx="1">
                  <c:v>92.911843107774644</c:v>
                </c:pt>
                <c:pt idx="2">
                  <c:v>92.276278393190452</c:v>
                </c:pt>
                <c:pt idx="3">
                  <c:v>89.845013385633081</c:v>
                </c:pt>
                <c:pt idx="4">
                  <c:v>87.294554626217575</c:v>
                </c:pt>
                <c:pt idx="5">
                  <c:v>87.027718788581183</c:v>
                </c:pt>
                <c:pt idx="6">
                  <c:v>87.609682379504278</c:v>
                </c:pt>
                <c:pt idx="7">
                  <c:v>89.078757670555419</c:v>
                </c:pt>
                <c:pt idx="8">
                  <c:v>87.805962009830964</c:v>
                </c:pt>
                <c:pt idx="9">
                  <c:v>86.261600000000001</c:v>
                </c:pt>
              </c:numCache>
            </c:numRef>
          </c:val>
          <c:extLst>
            <c:ext xmlns:c16="http://schemas.microsoft.com/office/drawing/2014/chart" uri="{C3380CC4-5D6E-409C-BE32-E72D297353CC}">
              <c16:uniqueId val="{00000000-ADDB-42A7-8295-BFB541214305}"/>
            </c:ext>
          </c:extLst>
        </c:ser>
        <c:ser>
          <c:idx val="1"/>
          <c:order val="1"/>
          <c:tx>
            <c:strRef>
              <c:f>Sheet1!$C$1</c:f>
              <c:strCache>
                <c:ptCount val="1"/>
                <c:pt idx="0">
                  <c:v> Bachelor or higher </c:v>
                </c:pt>
              </c:strCache>
            </c:strRef>
          </c:tx>
          <c:spPr>
            <a:solidFill>
              <a:schemeClr val="accent2"/>
            </a:solidFill>
            <a:ln>
              <a:noFill/>
            </a:ln>
            <a:effectLst/>
          </c:spPr>
          <c:invertIfNegative val="0"/>
          <c:cat>
            <c:numRef>
              <c:f>Sheet1!$A$2:$A$11</c:f>
              <c:numCache>
                <c:formatCode>General</c:formatCode>
                <c:ptCount val="10"/>
                <c:pt idx="0">
                  <c:v>2006</c:v>
                </c:pt>
                <c:pt idx="1">
                  <c:v>2008</c:v>
                </c:pt>
                <c:pt idx="2">
                  <c:v>2010</c:v>
                </c:pt>
                <c:pt idx="3">
                  <c:v>2012</c:v>
                </c:pt>
                <c:pt idx="4">
                  <c:v>2014</c:v>
                </c:pt>
                <c:pt idx="5">
                  <c:v>2016</c:v>
                </c:pt>
                <c:pt idx="6">
                  <c:v>2018</c:v>
                </c:pt>
                <c:pt idx="7">
                  <c:v>2021</c:v>
                </c:pt>
                <c:pt idx="8">
                  <c:v>2022</c:v>
                </c:pt>
                <c:pt idx="9">
                  <c:v>2024</c:v>
                </c:pt>
              </c:numCache>
            </c:numRef>
          </c:cat>
          <c:val>
            <c:numRef>
              <c:f>Sheet1!$C$2:$C$11</c:f>
              <c:numCache>
                <c:formatCode>_(* #,##0.00_);_(* \(#,##0.00\);_(* "-"??_);_(@_)</c:formatCode>
                <c:ptCount val="10"/>
                <c:pt idx="0">
                  <c:v>98.8</c:v>
                </c:pt>
                <c:pt idx="1">
                  <c:v>97.900642617865188</c:v>
                </c:pt>
                <c:pt idx="2">
                  <c:v>96.319779505391722</c:v>
                </c:pt>
                <c:pt idx="3">
                  <c:v>94.874725243636192</c:v>
                </c:pt>
                <c:pt idx="4">
                  <c:v>94.428993884146877</c:v>
                </c:pt>
                <c:pt idx="5">
                  <c:v>93.179176277692648</c:v>
                </c:pt>
                <c:pt idx="6">
                  <c:v>93.832864629760053</c:v>
                </c:pt>
                <c:pt idx="7">
                  <c:v>96.791465396909928</c:v>
                </c:pt>
                <c:pt idx="8">
                  <c:v>91.47948976835859</c:v>
                </c:pt>
                <c:pt idx="9">
                  <c:v>94.714500000000001</c:v>
                </c:pt>
              </c:numCache>
            </c:numRef>
          </c:val>
          <c:extLst>
            <c:ext xmlns:c16="http://schemas.microsoft.com/office/drawing/2014/chart" uri="{C3380CC4-5D6E-409C-BE32-E72D297353CC}">
              <c16:uniqueId val="{00000000-D70C-48D9-96D1-368F515E12FD}"/>
            </c:ext>
          </c:extLst>
        </c:ser>
        <c:dLbls>
          <c:showLegendKey val="0"/>
          <c:showVal val="0"/>
          <c:showCatName val="0"/>
          <c:showSerName val="0"/>
          <c:showPercent val="0"/>
          <c:showBubbleSize val="0"/>
        </c:dLbls>
        <c:gapWidth val="100"/>
        <c:axId val="463496776"/>
        <c:axId val="463494152"/>
      </c:barChart>
      <c:lineChart>
        <c:grouping val="standard"/>
        <c:varyColors val="0"/>
        <c:ser>
          <c:idx val="3"/>
          <c:order val="2"/>
          <c:tx>
            <c:strRef>
              <c:f>Sheet1!$E$1</c:f>
              <c:strCache>
                <c:ptCount val="1"/>
                <c:pt idx="0">
                  <c:v>U.S. average</c:v>
                </c:pt>
              </c:strCache>
            </c:strRef>
          </c:tx>
          <c:spPr>
            <a:ln w="28575" cap="rnd">
              <a:solidFill>
                <a:schemeClr val="accent4"/>
              </a:solidFill>
              <a:round/>
            </a:ln>
            <a:effectLst/>
          </c:spPr>
          <c:marker>
            <c:symbol val="none"/>
          </c:marker>
          <c:trendline>
            <c:spPr>
              <a:ln w="28575" cap="rnd">
                <a:solidFill>
                  <a:srgbClr val="FF0000"/>
                </a:solidFill>
                <a:prstDash val="solid"/>
              </a:ln>
              <a:effectLst/>
            </c:spPr>
            <c:trendlineType val="linear"/>
            <c:forward val="0.5"/>
            <c:backward val="0.5"/>
            <c:dispRSqr val="0"/>
            <c:dispEq val="0"/>
          </c:trendline>
          <c:cat>
            <c:numRef>
              <c:f>Sheet1!$A$2:$A$11</c:f>
              <c:numCache>
                <c:formatCode>General</c:formatCode>
                <c:ptCount val="10"/>
                <c:pt idx="0">
                  <c:v>2006</c:v>
                </c:pt>
                <c:pt idx="1">
                  <c:v>2008</c:v>
                </c:pt>
                <c:pt idx="2">
                  <c:v>2010</c:v>
                </c:pt>
                <c:pt idx="3">
                  <c:v>2012</c:v>
                </c:pt>
                <c:pt idx="4">
                  <c:v>2014</c:v>
                </c:pt>
                <c:pt idx="5">
                  <c:v>2016</c:v>
                </c:pt>
                <c:pt idx="6">
                  <c:v>2018</c:v>
                </c:pt>
                <c:pt idx="7">
                  <c:v>2021</c:v>
                </c:pt>
                <c:pt idx="8">
                  <c:v>2022</c:v>
                </c:pt>
                <c:pt idx="9">
                  <c:v>2024</c:v>
                </c:pt>
              </c:numCache>
            </c:numRef>
          </c:cat>
          <c:val>
            <c:numRef>
              <c:f>Sheet1!$E$2:$E$11</c:f>
              <c:numCache>
                <c:formatCode>0</c:formatCode>
                <c:ptCount val="10"/>
                <c:pt idx="0">
                  <c:v>100</c:v>
                </c:pt>
                <c:pt idx="1">
                  <c:v>100</c:v>
                </c:pt>
                <c:pt idx="2">
                  <c:v>100</c:v>
                </c:pt>
                <c:pt idx="3">
                  <c:v>100</c:v>
                </c:pt>
                <c:pt idx="4">
                  <c:v>100</c:v>
                </c:pt>
                <c:pt idx="5">
                  <c:v>100</c:v>
                </c:pt>
                <c:pt idx="6">
                  <c:v>100</c:v>
                </c:pt>
                <c:pt idx="7">
                  <c:v>100</c:v>
                </c:pt>
                <c:pt idx="8" formatCode="General">
                  <c:v>100</c:v>
                </c:pt>
                <c:pt idx="9" formatCode="General">
                  <c:v>100</c:v>
                </c:pt>
              </c:numCache>
            </c:numRef>
          </c:val>
          <c:smooth val="0"/>
          <c:extLst>
            <c:ext xmlns:c16="http://schemas.microsoft.com/office/drawing/2014/chart" uri="{C3380CC4-5D6E-409C-BE32-E72D297353CC}">
              <c16:uniqueId val="{00000002-D70C-48D9-96D1-368F515E12FD}"/>
            </c:ext>
          </c:extLst>
        </c:ser>
        <c:dLbls>
          <c:showLegendKey val="0"/>
          <c:showVal val="0"/>
          <c:showCatName val="0"/>
          <c:showSerName val="0"/>
          <c:showPercent val="0"/>
          <c:showBubbleSize val="0"/>
        </c:dLbls>
        <c:marker val="1"/>
        <c:smooth val="0"/>
        <c:axId val="463496776"/>
        <c:axId val="463494152"/>
      </c:lineChart>
      <c:catAx>
        <c:axId val="46349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63494152"/>
        <c:crosses val="autoZero"/>
        <c:auto val="1"/>
        <c:lblAlgn val="ctr"/>
        <c:lblOffset val="40"/>
        <c:noMultiLvlLbl val="0"/>
      </c:catAx>
      <c:valAx>
        <c:axId val="463494152"/>
        <c:scaling>
          <c:orientation val="minMax"/>
          <c:max val="105"/>
          <c:min val="8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63496776"/>
        <c:crosses val="autoZero"/>
        <c:crossBetween val="between"/>
      </c:valAx>
      <c:spPr>
        <a:noFill/>
        <a:ln>
          <a:noFill/>
        </a:ln>
        <a:effectLst/>
      </c:spPr>
    </c:plotArea>
    <c:legend>
      <c:legendPos val="l"/>
      <c:legendEntry>
        <c:idx val="3"/>
        <c:delete val="1"/>
      </c:legendEntry>
      <c:layout>
        <c:manualLayout>
          <c:xMode val="edge"/>
          <c:yMode val="edge"/>
          <c:x val="1.2243648607284971E-3"/>
          <c:y val="0.21518566931654484"/>
          <c:w val="0.14446647074045321"/>
          <c:h val="0.3320651054185838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9011" name="Rectangle 3"/>
          <p:cNvSpPr>
            <a:spLocks noGrp="1" noChangeArrowheads="1"/>
          </p:cNvSpPr>
          <p:nvPr>
            <p:ph type="dt" sz="quarter"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9012" name="Rectangle 4"/>
          <p:cNvSpPr>
            <a:spLocks noGrp="1" noChangeArrowheads="1"/>
          </p:cNvSpPr>
          <p:nvPr>
            <p:ph type="ftr" sz="quarter" idx="2"/>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9013" name="Rectangle 5"/>
          <p:cNvSpPr>
            <a:spLocks noGrp="1" noChangeArrowheads="1"/>
          </p:cNvSpPr>
          <p:nvPr>
            <p:ph type="sldNum" sz="quarter" idx="3"/>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D92FDD88-6521-418C-8123-D508D8D03AEB}" type="slidenum">
              <a:rPr lang="en-US" altLang="en-US"/>
              <a:pPr/>
              <a:t>‹#›</a:t>
            </a:fld>
            <a:endParaRPr lang="en-US" altLang="en-US" dirty="0"/>
          </a:p>
        </p:txBody>
      </p:sp>
    </p:spTree>
    <p:extLst>
      <p:ext uri="{BB962C8B-B14F-4D97-AF65-F5344CB8AC3E}">
        <p14:creationId xmlns:p14="http://schemas.microsoft.com/office/powerpoint/2010/main" val="1451074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986"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7987" name="Rectangle 3"/>
          <p:cNvSpPr>
            <a:spLocks noGrp="1" noChangeArrowheads="1"/>
          </p:cNvSpPr>
          <p:nvPr>
            <p:ph type="dt"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7988"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989" name="Rectangle 5"/>
          <p:cNvSpPr>
            <a:spLocks noGrp="1" noChangeArrowheads="1"/>
          </p:cNvSpPr>
          <p:nvPr>
            <p:ph type="body" sz="quarter" idx="3"/>
          </p:nvPr>
        </p:nvSpPr>
        <p:spPr bwMode="auto">
          <a:xfrm>
            <a:off x="701040"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97990" name="Rectangle 6"/>
          <p:cNvSpPr>
            <a:spLocks noGrp="1" noChangeArrowheads="1"/>
          </p:cNvSpPr>
          <p:nvPr>
            <p:ph type="ftr" sz="quarter" idx="4"/>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7991" name="Rectangle 7"/>
          <p:cNvSpPr>
            <a:spLocks noGrp="1" noChangeArrowheads="1"/>
          </p:cNvSpPr>
          <p:nvPr>
            <p:ph type="sldNum" sz="quarter" idx="5"/>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15809F33-EB31-47CD-A87E-A5E769F028FC}" type="slidenum">
              <a:rPr lang="en-US" altLang="en-US"/>
              <a:pPr/>
              <a:t>‹#›</a:t>
            </a:fld>
            <a:endParaRPr lang="en-US" altLang="en-US" dirty="0"/>
          </a:p>
        </p:txBody>
      </p:sp>
    </p:spTree>
    <p:extLst>
      <p:ext uri="{BB962C8B-B14F-4D97-AF65-F5344CB8AC3E}">
        <p14:creationId xmlns:p14="http://schemas.microsoft.com/office/powerpoint/2010/main" val="17062121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hyperlink" Target="https://www.lsc.ohio.gov/" TargetMode="Externa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63184" name="Group 16"/>
          <p:cNvGrpSpPr>
            <a:grpSpLocks/>
          </p:cNvGrpSpPr>
          <p:nvPr/>
        </p:nvGrpSpPr>
        <p:grpSpPr bwMode="auto">
          <a:xfrm>
            <a:off x="0" y="0"/>
            <a:ext cx="11684000" cy="5943601"/>
            <a:chOff x="0" y="0"/>
            <a:chExt cx="5520" cy="3744"/>
          </a:xfrm>
        </p:grpSpPr>
        <p:sp>
          <p:nvSpPr>
            <p:cNvPr id="263170" name="Rectangle 2"/>
            <p:cNvSpPr>
              <a:spLocks noChangeArrowheads="1"/>
            </p:cNvSpPr>
            <p:nvPr/>
          </p:nvSpPr>
          <p:spPr bwMode="auto">
            <a:xfrm>
              <a:off x="0" y="0"/>
              <a:ext cx="86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3182" name="Group 14"/>
            <p:cNvGrpSpPr>
              <a:grpSpLocks/>
            </p:cNvGrpSpPr>
            <p:nvPr userDrawn="1"/>
          </p:nvGrpSpPr>
          <p:grpSpPr bwMode="auto">
            <a:xfrm>
              <a:off x="0" y="2208"/>
              <a:ext cx="5520" cy="1536"/>
              <a:chOff x="0" y="2208"/>
              <a:chExt cx="5520" cy="1536"/>
            </a:xfrm>
          </p:grpSpPr>
          <p:sp>
            <p:nvSpPr>
              <p:cNvPr id="263171" name="Rectangle 3"/>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2" name="Rectangle 4"/>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8" name="Line 10"/>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263183" name="Group 15"/>
            <p:cNvGrpSpPr>
              <a:grpSpLocks/>
            </p:cNvGrpSpPr>
            <p:nvPr userDrawn="1"/>
          </p:nvGrpSpPr>
          <p:grpSpPr bwMode="auto">
            <a:xfrm>
              <a:off x="400" y="360"/>
              <a:ext cx="5088" cy="192"/>
              <a:chOff x="400" y="360"/>
              <a:chExt cx="5088" cy="192"/>
            </a:xfrm>
          </p:grpSpPr>
          <p:sp>
            <p:nvSpPr>
              <p:cNvPr id="263179" name="Rectangle 11"/>
              <p:cNvSpPr>
                <a:spLocks noChangeArrowheads="1"/>
              </p:cNvSpPr>
              <p:nvPr/>
            </p:nvSpPr>
            <p:spPr bwMode="auto">
              <a:xfrm>
                <a:off x="3936" y="360"/>
                <a:ext cx="1536" cy="192"/>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80" name="Line 12"/>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3173" name="Rectangle 5"/>
          <p:cNvSpPr>
            <a:spLocks noGrp="1" noChangeArrowheads="1"/>
          </p:cNvSpPr>
          <p:nvPr>
            <p:ph type="ctrTitle" hasCustomPrompt="1"/>
          </p:nvPr>
        </p:nvSpPr>
        <p:spPr>
          <a:xfrm>
            <a:off x="1828800" y="1066800"/>
            <a:ext cx="9753600" cy="2209800"/>
          </a:xfrm>
        </p:spPr>
        <p:txBody>
          <a:bodyPr/>
          <a:lstStyle>
            <a:lvl1pPr algn="ctr">
              <a:defRPr sz="4000"/>
            </a:lvl1pPr>
          </a:lstStyle>
          <a:p>
            <a:pPr lvl="0"/>
            <a:r>
              <a:rPr lang="en-US" altLang="en-US" noProof="0" dirty="0"/>
              <a:t>Section heading</a:t>
            </a:r>
          </a:p>
        </p:txBody>
      </p:sp>
      <p:sp>
        <p:nvSpPr>
          <p:cNvPr id="6" name="TextBox 5"/>
          <p:cNvSpPr txBox="1"/>
          <p:nvPr userDrawn="1"/>
        </p:nvSpPr>
        <p:spPr>
          <a:xfrm>
            <a:off x="7162802" y="6583680"/>
            <a:ext cx="184731" cy="369332"/>
          </a:xfrm>
          <a:prstGeom prst="rect">
            <a:avLst/>
          </a:prstGeom>
          <a:noFill/>
        </p:spPr>
        <p:txBody>
          <a:bodyPr wrap="none" rtlCol="0">
            <a:spAutoFit/>
          </a:bodyPr>
          <a:lstStyle/>
          <a:p>
            <a:endParaRPr lang="en-US" dirty="0"/>
          </a:p>
        </p:txBody>
      </p:sp>
      <p:pic>
        <p:nvPicPr>
          <p:cNvPr id="17" name="Picture 16"/>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0" y="5872163"/>
            <a:ext cx="12192000" cy="985837"/>
          </a:xfrm>
          <a:prstGeom prst="rect">
            <a:avLst/>
          </a:prstGeom>
        </p:spPr>
      </p:pic>
      <p:sp>
        <p:nvSpPr>
          <p:cNvPr id="18" name="Rectangle 7"/>
          <p:cNvSpPr txBox="1">
            <a:spLocks noChangeArrowheads="1"/>
          </p:cNvSpPr>
          <p:nvPr userDrawn="1"/>
        </p:nvSpPr>
        <p:spPr bwMode="auto">
          <a:xfrm>
            <a:off x="0" y="6339840"/>
            <a:ext cx="1676400"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050" dirty="0"/>
              <a:t>Legislative Budget </a:t>
            </a:r>
            <a:r>
              <a:rPr lang="en-US" altLang="en-US" sz="1100" dirty="0"/>
              <a:t>Office</a:t>
            </a:r>
          </a:p>
        </p:txBody>
      </p:sp>
      <p:pic>
        <p:nvPicPr>
          <p:cNvPr id="5" name="Picture 4"/>
          <p:cNvPicPr>
            <a:picLocks/>
          </p:cNvPicPr>
          <p:nvPr userDrawn="1"/>
        </p:nvPicPr>
        <p:blipFill>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 uri="{28A0092B-C50C-407E-A947-70E740481C1C}">
                <a14:useLocalDpi xmlns:a14="http://schemas.microsoft.com/office/drawing/2010/main" val="0"/>
              </a:ext>
            </a:extLst>
          </a:blip>
          <a:stretch>
            <a:fillRect/>
          </a:stretch>
        </p:blipFill>
        <p:spPr>
          <a:xfrm>
            <a:off x="5748528" y="5916168"/>
            <a:ext cx="694944" cy="694944"/>
          </a:xfrm>
          <a:prstGeom prst="rect">
            <a:avLst/>
          </a:prstGeom>
        </p:spPr>
      </p:pic>
      <p:cxnSp>
        <p:nvCxnSpPr>
          <p:cNvPr id="8" name="Straight Connector 7"/>
          <p:cNvCxnSpPr/>
          <p:nvPr userDrawn="1"/>
        </p:nvCxnSpPr>
        <p:spPr>
          <a:xfrm>
            <a:off x="20320" y="662940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9144000" y="662866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Rectangle 7">
            <a:hlinkClick r:id="rId5"/>
          </p:cNvPr>
          <p:cNvSpPr txBox="1">
            <a:spLocks noChangeArrowheads="1"/>
          </p:cNvSpPr>
          <p:nvPr userDrawn="1"/>
        </p:nvSpPr>
        <p:spPr bwMode="auto">
          <a:xfrm>
            <a:off x="5638800" y="6583680"/>
            <a:ext cx="914400" cy="242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a:t>Click to edit Master title style</a:t>
            </a:r>
            <a:endParaRPr lang="en-US" dirty="0"/>
          </a:p>
        </p:txBody>
      </p:sp>
      <p:sp>
        <p:nvSpPr>
          <p:cNvPr id="3" name="Content Placeholder 2"/>
          <p:cNvSpPr>
            <a:spLocks noGrp="1"/>
          </p:cNvSpPr>
          <p:nvPr>
            <p:ph idx="1" hasCustomPrompt="1"/>
          </p:nvPr>
        </p:nvSpPr>
        <p:spPr/>
        <p:txBody>
          <a:bodyPr/>
          <a:lstStyle>
            <a:lvl1pPr marL="341313" indent="-341313">
              <a:defRPr/>
            </a:lvl1pPr>
            <a:lvl2pPr marL="631825" indent="-288925">
              <a:defRPr/>
            </a:lvl2pPr>
            <a:lvl3pPr marL="914400" indent="-228600">
              <a:defRPr/>
            </a:lvl3pPr>
            <a:lvl4pPr marL="1255713" indent="-227013">
              <a:defRPr/>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Tree>
    <p:extLst>
      <p:ext uri="{BB962C8B-B14F-4D97-AF65-F5344CB8AC3E}">
        <p14:creationId xmlns:p14="http://schemas.microsoft.com/office/powerpoint/2010/main" val="379105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un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dirty="0"/>
              <a:t>Two unequal columns</a:t>
            </a:r>
          </a:p>
        </p:txBody>
      </p:sp>
      <p:sp>
        <p:nvSpPr>
          <p:cNvPr id="3" name="Content Placeholder 2"/>
          <p:cNvSpPr>
            <a:spLocks noGrp="1"/>
          </p:cNvSpPr>
          <p:nvPr>
            <p:ph idx="1" hasCustomPrompt="1"/>
          </p:nvPr>
        </p:nvSpPr>
        <p:spPr>
          <a:xfrm>
            <a:off x="1219200" y="1600203"/>
            <a:ext cx="6858000" cy="4530725"/>
          </a:xfrm>
        </p:spPr>
        <p:txBody>
          <a:bodyPr/>
          <a:lstStyle>
            <a:lvl1pPr marL="341313" indent="-341313">
              <a:defRPr sz="2800"/>
            </a:lvl1pPr>
            <a:lvl2pPr marL="631825" indent="-288925">
              <a:defRPr sz="2400"/>
            </a:lvl2pPr>
            <a:lvl3pPr marL="914400" indent="-228600">
              <a:defRPr sz="2200"/>
            </a:lvl3pPr>
            <a:lvl4pPr marL="1255713" indent="-227013">
              <a:defRPr sz="2000"/>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
        <p:nvSpPr>
          <p:cNvPr id="12" name="Content Placeholder 11"/>
          <p:cNvSpPr>
            <a:spLocks noGrp="1"/>
          </p:cNvSpPr>
          <p:nvPr>
            <p:ph sz="quarter" idx="10" hasCustomPrompt="1"/>
          </p:nvPr>
        </p:nvSpPr>
        <p:spPr>
          <a:xfrm>
            <a:off x="8153400" y="1610503"/>
            <a:ext cx="3429000" cy="4535424"/>
          </a:xfrm>
        </p:spPr>
        <p:txBody>
          <a:bodyPr/>
          <a:lstStyle>
            <a:lvl1pPr>
              <a:defRPr sz="2800"/>
            </a:lvl1pPr>
            <a:lvl2pPr>
              <a:defRPr sz="2400"/>
            </a:lvl2pPr>
            <a:lvl3pPr>
              <a:defRPr sz="2200"/>
            </a:lvl3pPr>
            <a:lvl4pPr>
              <a:defRPr sz="2000"/>
            </a:lvl4pPr>
            <a:lvl5pPr>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3352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35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columns/three content boxes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3291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row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rows/three content boxes</a:t>
            </a:r>
          </a:p>
        </p:txBody>
      </p:sp>
      <p:sp>
        <p:nvSpPr>
          <p:cNvPr id="3" name="Content Placeholder 2"/>
          <p:cNvSpPr>
            <a:spLocks noGrp="1"/>
          </p:cNvSpPr>
          <p:nvPr>
            <p:ph sz="half" idx="1" hasCustomPrompt="1"/>
          </p:nvPr>
        </p:nvSpPr>
        <p:spPr>
          <a:xfrm>
            <a:off x="1208903" y="1600203"/>
            <a:ext cx="10373497" cy="2320928"/>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1208903" y="3921131"/>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84212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hyperlink" Target="https://www.lsc.ohio.gov/"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62156" name="Group 12"/>
          <p:cNvGrpSpPr>
            <a:grpSpLocks/>
          </p:cNvGrpSpPr>
          <p:nvPr/>
        </p:nvGrpSpPr>
        <p:grpSpPr bwMode="auto">
          <a:xfrm>
            <a:off x="0" y="0"/>
            <a:ext cx="11582400" cy="4876800"/>
            <a:chOff x="0" y="0"/>
            <a:chExt cx="5472" cy="3072"/>
          </a:xfrm>
        </p:grpSpPr>
        <p:sp>
          <p:nvSpPr>
            <p:cNvPr id="26214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2155" name="Group 11"/>
            <p:cNvGrpSpPr>
              <a:grpSpLocks/>
            </p:cNvGrpSpPr>
            <p:nvPr/>
          </p:nvGrpSpPr>
          <p:grpSpPr bwMode="auto">
            <a:xfrm>
              <a:off x="240" y="893"/>
              <a:ext cx="5232" cy="115"/>
              <a:chOff x="240" y="893"/>
              <a:chExt cx="5232" cy="115"/>
            </a:xfrm>
          </p:grpSpPr>
          <p:sp>
            <p:nvSpPr>
              <p:cNvPr id="262146" name="Rectangle 2"/>
              <p:cNvSpPr>
                <a:spLocks noChangeArrowheads="1"/>
              </p:cNvSpPr>
              <p:nvPr/>
            </p:nvSpPr>
            <p:spPr bwMode="auto">
              <a:xfrm>
                <a:off x="4320" y="893"/>
                <a:ext cx="1152" cy="115"/>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2148" name="Line 4"/>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2149" name="Rectangle 5"/>
          <p:cNvSpPr>
            <a:spLocks noGrp="1" noChangeArrowheads="1"/>
          </p:cNvSpPr>
          <p:nvPr>
            <p:ph type="title"/>
          </p:nvPr>
        </p:nvSpPr>
        <p:spPr bwMode="auto">
          <a:xfrm>
            <a:off x="1219200" y="277813"/>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262150" name="Rectangle 6"/>
          <p:cNvSpPr>
            <a:spLocks noGrp="1" noChangeArrowheads="1"/>
          </p:cNvSpPr>
          <p:nvPr>
            <p:ph type="body" idx="1"/>
          </p:nvPr>
        </p:nvSpPr>
        <p:spPr bwMode="auto">
          <a:xfrm>
            <a:off x="1219200" y="1600203"/>
            <a:ext cx="103632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262151" name="Rectangle 7"/>
          <p:cNvSpPr>
            <a:spLocks noGrp="1" noChangeArrowheads="1"/>
          </p:cNvSpPr>
          <p:nvPr>
            <p:ph type="dt" sz="half" idx="2"/>
          </p:nvPr>
        </p:nvSpPr>
        <p:spPr bwMode="auto">
          <a:xfrm>
            <a:off x="1219200" y="6251575"/>
            <a:ext cx="264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en-US" altLang="en-US" dirty="0"/>
          </a:p>
        </p:txBody>
      </p:sp>
      <p:sp>
        <p:nvSpPr>
          <p:cNvPr id="262152" name="Rectangle 8"/>
          <p:cNvSpPr>
            <a:spLocks noGrp="1" noChangeArrowheads="1"/>
          </p:cNvSpPr>
          <p:nvPr>
            <p:ph type="ftr" sz="quarter" idx="3"/>
          </p:nvPr>
        </p:nvSpPr>
        <p:spPr bwMode="auto">
          <a:xfrm>
            <a:off x="4470400" y="6248400"/>
            <a:ext cx="396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en-US" altLang="en-US" dirty="0"/>
          </a:p>
        </p:txBody>
      </p:sp>
      <p:sp>
        <p:nvSpPr>
          <p:cNvPr id="262153" name="Rectangle 9"/>
          <p:cNvSpPr>
            <a:spLocks noGrp="1" noChangeArrowheads="1"/>
          </p:cNvSpPr>
          <p:nvPr>
            <p:ph type="sldNum" sz="quarter" idx="4"/>
          </p:nvPr>
        </p:nvSpPr>
        <p:spPr bwMode="auto">
          <a:xfrm>
            <a:off x="9042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CA018B54-7992-48DF-BF8C-61CFB03447C4}" type="slidenum">
              <a:rPr lang="en-US" altLang="en-US"/>
              <a:pPr/>
              <a:t>‹#›</a:t>
            </a:fld>
            <a:endParaRPr lang="en-US" altLang="en-US" dirty="0"/>
          </a:p>
        </p:txBody>
      </p:sp>
      <p:sp>
        <p:nvSpPr>
          <p:cNvPr id="262154" name="Line 10"/>
          <p:cNvSpPr>
            <a:spLocks noChangeShapeType="1"/>
          </p:cNvSpPr>
          <p:nvPr/>
        </p:nvSpPr>
        <p:spPr bwMode="auto">
          <a:xfrm>
            <a:off x="0" y="4876800"/>
            <a:ext cx="8128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5" name="Picture 14"/>
          <p:cNvPicPr>
            <a:picLocks/>
          </p:cNvPicPr>
          <p:nvPr userDrawn="1"/>
        </p:nvPicPr>
        <p:blipFill rotWithShape="1">
          <a:blip r:embed="rId8">
            <a:extLst>
              <a:ext uri="{28A0092B-C50C-407E-A947-70E740481C1C}">
                <a14:useLocalDpi xmlns:a14="http://schemas.microsoft.com/office/drawing/2010/main" val="0"/>
              </a:ext>
            </a:extLst>
          </a:blip>
          <a:srcRect b="91111"/>
          <a:stretch/>
        </p:blipFill>
        <p:spPr>
          <a:xfrm>
            <a:off x="0" y="6096000"/>
            <a:ext cx="12192000" cy="640080"/>
          </a:xfrm>
          <a:prstGeom prst="rect">
            <a:avLst/>
          </a:prstGeom>
        </p:spPr>
      </p:pic>
      <p:sp>
        <p:nvSpPr>
          <p:cNvPr id="16" name="Rectangle 7"/>
          <p:cNvSpPr txBox="1">
            <a:spLocks noChangeArrowheads="1"/>
          </p:cNvSpPr>
          <p:nvPr userDrawn="1"/>
        </p:nvSpPr>
        <p:spPr bwMode="auto">
          <a:xfrm>
            <a:off x="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100" dirty="0"/>
              <a:t>Legislative Budget Office</a:t>
            </a:r>
          </a:p>
        </p:txBody>
      </p:sp>
      <p:cxnSp>
        <p:nvCxnSpPr>
          <p:cNvPr id="19" name="Straight Connector 18"/>
          <p:cNvCxnSpPr/>
          <p:nvPr userDrawn="1"/>
        </p:nvCxnSpPr>
        <p:spPr>
          <a:xfrm>
            <a:off x="0" y="6675120"/>
            <a:ext cx="12192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DrafterName"/>
          <p:cNvSpPr txBox="1">
            <a:spLocks noChangeArrowheads="1"/>
          </p:cNvSpPr>
          <p:nvPr userDrawn="1"/>
        </p:nvSpPr>
        <p:spPr bwMode="auto">
          <a:xfrm>
            <a:off x="1043940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altLang="en-US" sz="1100" dirty="0">
              <a:solidFill>
                <a:schemeClr val="bg1"/>
              </a:solidFill>
            </a:endParaRPr>
          </a:p>
        </p:txBody>
      </p:sp>
      <p:sp>
        <p:nvSpPr>
          <p:cNvPr id="22" name="Rectangle 7">
            <a:hlinkClick r:id="rId9"/>
          </p:cNvPr>
          <p:cNvSpPr txBox="1">
            <a:spLocks noChangeArrowheads="1"/>
          </p:cNvSpPr>
          <p:nvPr userDrawn="1"/>
        </p:nvSpPr>
        <p:spPr bwMode="auto">
          <a:xfrm>
            <a:off x="11277600" y="6428232"/>
            <a:ext cx="914400" cy="21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8" r:id="rId3"/>
    <p:sldLayoutId id="2147483691" r:id="rId4"/>
    <p:sldLayoutId id="2147483697" r:id="rId5"/>
    <p:sldLayoutId id="2147483699" r:id="rId6"/>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150">
          <a:solidFill>
            <a:schemeClr val="tx2"/>
          </a:solidFill>
          <a:latin typeface="Times New Roman" charset="0"/>
        </a:defRPr>
      </a:lvl2pPr>
      <a:lvl3pPr algn="l" rtl="0" eaLnBrk="1" fontAlgn="base" hangingPunct="1">
        <a:spcBef>
          <a:spcPct val="0"/>
        </a:spcBef>
        <a:spcAft>
          <a:spcPct val="0"/>
        </a:spcAft>
        <a:defRPr sz="3150">
          <a:solidFill>
            <a:schemeClr val="tx2"/>
          </a:solidFill>
          <a:latin typeface="Times New Roman" charset="0"/>
        </a:defRPr>
      </a:lvl3pPr>
      <a:lvl4pPr algn="l" rtl="0" eaLnBrk="1" fontAlgn="base" hangingPunct="1">
        <a:spcBef>
          <a:spcPct val="0"/>
        </a:spcBef>
        <a:spcAft>
          <a:spcPct val="0"/>
        </a:spcAft>
        <a:defRPr sz="3150">
          <a:solidFill>
            <a:schemeClr val="tx2"/>
          </a:solidFill>
          <a:latin typeface="Times New Roman" charset="0"/>
        </a:defRPr>
      </a:lvl4pPr>
      <a:lvl5pPr algn="l" rtl="0" eaLnBrk="1" fontAlgn="base" hangingPunct="1">
        <a:spcBef>
          <a:spcPct val="0"/>
        </a:spcBef>
        <a:spcAft>
          <a:spcPct val="0"/>
        </a:spcAft>
        <a:defRPr sz="3150">
          <a:solidFill>
            <a:schemeClr val="tx2"/>
          </a:solidFill>
          <a:latin typeface="Times New Roman" charset="0"/>
        </a:defRPr>
      </a:lvl5pPr>
      <a:lvl6pPr marL="342900" algn="l" rtl="0" eaLnBrk="1" fontAlgn="base" hangingPunct="1">
        <a:spcBef>
          <a:spcPct val="0"/>
        </a:spcBef>
        <a:spcAft>
          <a:spcPct val="0"/>
        </a:spcAft>
        <a:defRPr sz="3150">
          <a:solidFill>
            <a:schemeClr val="tx2"/>
          </a:solidFill>
          <a:latin typeface="Times New Roman" charset="0"/>
        </a:defRPr>
      </a:lvl6pPr>
      <a:lvl7pPr marL="685800" algn="l" rtl="0" eaLnBrk="1" fontAlgn="base" hangingPunct="1">
        <a:spcBef>
          <a:spcPct val="0"/>
        </a:spcBef>
        <a:spcAft>
          <a:spcPct val="0"/>
        </a:spcAft>
        <a:defRPr sz="3150">
          <a:solidFill>
            <a:schemeClr val="tx2"/>
          </a:solidFill>
          <a:latin typeface="Times New Roman" charset="0"/>
        </a:defRPr>
      </a:lvl7pPr>
      <a:lvl8pPr marL="1028700" algn="l" rtl="0" eaLnBrk="1" fontAlgn="base" hangingPunct="1">
        <a:spcBef>
          <a:spcPct val="0"/>
        </a:spcBef>
        <a:spcAft>
          <a:spcPct val="0"/>
        </a:spcAft>
        <a:defRPr sz="3150">
          <a:solidFill>
            <a:schemeClr val="tx2"/>
          </a:solidFill>
          <a:latin typeface="Times New Roman" charset="0"/>
        </a:defRPr>
      </a:lvl8pPr>
      <a:lvl9pPr marL="1371600" algn="l" rtl="0" eaLnBrk="1" fontAlgn="base" hangingPunct="1">
        <a:spcBef>
          <a:spcPct val="0"/>
        </a:spcBef>
        <a:spcAft>
          <a:spcPct val="0"/>
        </a:spcAft>
        <a:defRPr sz="3150">
          <a:solidFill>
            <a:schemeClr val="tx2"/>
          </a:solidFill>
          <a:latin typeface="Times New Roman" charset="0"/>
        </a:defRPr>
      </a:lvl9pPr>
    </p:titleStyle>
    <p:bodyStyle>
      <a:lvl1pPr marL="341313" indent="-341313" algn="l" rtl="0" eaLnBrk="1" fontAlgn="base" hangingPunct="1">
        <a:spcBef>
          <a:spcPct val="20000"/>
        </a:spcBef>
        <a:spcAft>
          <a:spcPct val="0"/>
        </a:spcAft>
        <a:buClr>
          <a:srgbClr val="C00000"/>
        </a:buClr>
        <a:buSzPct val="90000"/>
        <a:buFont typeface="Wingdings" pitchFamily="2" charset="2"/>
        <a:buChar char="n"/>
        <a:defRPr sz="2800">
          <a:solidFill>
            <a:schemeClr val="tx1"/>
          </a:solidFill>
          <a:latin typeface="+mn-lt"/>
          <a:ea typeface="+mn-ea"/>
          <a:cs typeface="+mn-cs"/>
        </a:defRPr>
      </a:lvl1pPr>
      <a:lvl2pPr marL="573088" indent="-230188" algn="l" rtl="0" eaLnBrk="1" fontAlgn="base" hangingPunct="1">
        <a:spcBef>
          <a:spcPct val="20000"/>
        </a:spcBef>
        <a:spcAft>
          <a:spcPct val="0"/>
        </a:spcAft>
        <a:buClr>
          <a:schemeClr val="accent1"/>
        </a:buClr>
        <a:buSzPct val="75000"/>
        <a:buFont typeface="Wingdings" pitchFamily="2" charset="2"/>
        <a:buChar char="n"/>
        <a:defRPr sz="2400">
          <a:solidFill>
            <a:schemeClr val="tx1"/>
          </a:solidFill>
          <a:latin typeface="+mn-lt"/>
        </a:defRPr>
      </a:lvl2pPr>
      <a:lvl3pPr marL="914400" indent="-228600" algn="l" rtl="0" eaLnBrk="1" fontAlgn="base" hangingPunct="1">
        <a:spcBef>
          <a:spcPct val="20000"/>
        </a:spcBef>
        <a:spcAft>
          <a:spcPct val="0"/>
        </a:spcAft>
        <a:buClr>
          <a:srgbClr val="C00000"/>
        </a:buClr>
        <a:buSzPct val="55000"/>
        <a:buFont typeface="Wingdings" pitchFamily="2" charset="2"/>
        <a:buChar char="n"/>
        <a:defRPr sz="2200">
          <a:solidFill>
            <a:schemeClr val="tx1"/>
          </a:solidFill>
          <a:latin typeface="+mn-lt"/>
        </a:defRPr>
      </a:lvl3pPr>
      <a:lvl4pPr marL="1255713" indent="-227013"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defRPr>
      </a:lvl4pPr>
      <a:lvl5pPr marL="1543050" indent="-171450" algn="l" rtl="0" eaLnBrk="1" fontAlgn="base" hangingPunct="1">
        <a:spcBef>
          <a:spcPct val="20000"/>
        </a:spcBef>
        <a:spcAft>
          <a:spcPct val="0"/>
        </a:spcAft>
        <a:buClr>
          <a:srgbClr val="C00000"/>
        </a:buClr>
        <a:buFont typeface="Wingdings" pitchFamily="2" charset="2"/>
        <a:buChar char="§"/>
        <a:defRPr sz="1800">
          <a:solidFill>
            <a:schemeClr val="tx1"/>
          </a:solidFill>
          <a:latin typeface="+mn-lt"/>
        </a:defRPr>
      </a:lvl5pPr>
      <a:lvl6pPr marL="18859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6pPr>
      <a:lvl7pPr marL="22288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7pPr>
      <a:lvl8pPr marL="25717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8pPr>
      <a:lvl9pPr marL="29146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066800"/>
            <a:ext cx="9829800" cy="2209800"/>
          </a:xfrm>
        </p:spPr>
        <p:txBody>
          <a:bodyPr/>
          <a:lstStyle/>
          <a:p>
            <a:r>
              <a:rPr lang="en-US" dirty="0"/>
              <a:t>Ohio’s Postsecondary</a:t>
            </a:r>
            <a:br>
              <a:rPr lang="en-US" dirty="0"/>
            </a:br>
            <a:r>
              <a:rPr lang="en-US" dirty="0"/>
              <a:t>Educational Attainment</a:t>
            </a:r>
          </a:p>
        </p:txBody>
      </p:sp>
    </p:spTree>
    <p:extLst>
      <p:ext uri="{BB962C8B-B14F-4D97-AF65-F5344CB8AC3E}">
        <p14:creationId xmlns:p14="http://schemas.microsoft.com/office/powerpoint/2010/main" val="138206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Postsecondary educational attainment in Ohio lags behind national average</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77530154"/>
              </p:ext>
            </p:extLst>
          </p:nvPr>
        </p:nvGraphicFramePr>
        <p:xfrm>
          <a:off x="990600" y="1558116"/>
          <a:ext cx="6420523" cy="3886199"/>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5"/>
          <p:cNvSpPr>
            <a:spLocks noGrp="1"/>
          </p:cNvSpPr>
          <p:nvPr>
            <p:ph sz="quarter" idx="10"/>
          </p:nvPr>
        </p:nvSpPr>
        <p:spPr>
          <a:xfrm>
            <a:off x="7465359" y="1600199"/>
            <a:ext cx="4419599" cy="4496475"/>
          </a:xfrm>
        </p:spPr>
        <p:txBody>
          <a:bodyPr/>
          <a:lstStyle/>
          <a:p>
            <a:r>
              <a:rPr lang="en-US" sz="1400" dirty="0"/>
              <a:t>The percentage of Ohioans with postsecondary degrees is below the national average for all age groups in 2024.</a:t>
            </a:r>
          </a:p>
          <a:p>
            <a:r>
              <a:rPr lang="en-US" sz="1400" dirty="0"/>
              <a:t>Although the percentage of Ohioans with at least a bachelor’s degree is below the national average for all age groups, the percentages for younger Ohioans (ages 25 to 44) are closer to the national average than those for older Ohioans (45 and older).</a:t>
            </a:r>
          </a:p>
          <a:p>
            <a:r>
              <a:rPr lang="en-US" sz="1400" dirty="0"/>
              <a:t>The index for Ohioans with at least a bachelor’s degree is:</a:t>
            </a:r>
          </a:p>
          <a:p>
            <a:pPr lvl="1"/>
            <a:r>
              <a:rPr lang="en-US" sz="1200" dirty="0"/>
              <a:t>94.7 for 18- to 24-year-olds</a:t>
            </a:r>
          </a:p>
          <a:p>
            <a:pPr lvl="1"/>
            <a:r>
              <a:rPr lang="en-US" sz="1200" dirty="0"/>
              <a:t>89.5 for 25- to 34-year-olds</a:t>
            </a:r>
          </a:p>
          <a:p>
            <a:pPr lvl="1"/>
            <a:r>
              <a:rPr lang="en-US" sz="1200" dirty="0"/>
              <a:t>91.7 for 35- to 44-year-olds</a:t>
            </a:r>
          </a:p>
          <a:p>
            <a:pPr lvl="1"/>
            <a:r>
              <a:rPr lang="en-US" sz="1200" dirty="0"/>
              <a:t>89.2 for 45- to 64-year-olds</a:t>
            </a:r>
          </a:p>
          <a:p>
            <a:pPr lvl="1"/>
            <a:r>
              <a:rPr lang="en-US" sz="1200" dirty="0"/>
              <a:t>82.3 for 65-year-olds and over</a:t>
            </a:r>
            <a:endParaRPr lang="en-US" sz="1400" dirty="0"/>
          </a:p>
          <a:p>
            <a:r>
              <a:rPr lang="en-US" sz="1400" dirty="0"/>
              <a:t>Compared to all states plus Washington D.C. and Puerto Rico, Ohio’s percentage of people with at least a bachelor’s degree ranks 24</a:t>
            </a:r>
            <a:r>
              <a:rPr lang="en-US" sz="1400" baseline="30000" dirty="0"/>
              <a:t>th</a:t>
            </a:r>
            <a:r>
              <a:rPr lang="en-US" sz="1400" dirty="0"/>
              <a:t> for ages 18 to 24, 35</a:t>
            </a:r>
            <a:r>
              <a:rPr lang="en-US" sz="1400" baseline="30000" dirty="0"/>
              <a:t>th</a:t>
            </a:r>
            <a:r>
              <a:rPr lang="en-US" sz="1400" dirty="0"/>
              <a:t> for ages 25 to 34, 34</a:t>
            </a:r>
            <a:r>
              <a:rPr lang="en-US" sz="1400" baseline="30000" dirty="0"/>
              <a:t>th</a:t>
            </a:r>
            <a:r>
              <a:rPr lang="en-US" sz="1400" dirty="0"/>
              <a:t> for ages 35 to 44, 40</a:t>
            </a:r>
            <a:r>
              <a:rPr lang="en-US" sz="1400" baseline="30000" dirty="0"/>
              <a:t>th</a:t>
            </a:r>
            <a:r>
              <a:rPr lang="en-US" sz="1400" dirty="0"/>
              <a:t> for ages 45 to 64, and 45</a:t>
            </a:r>
            <a:r>
              <a:rPr lang="en-US" sz="1400" baseline="30000" dirty="0"/>
              <a:t>th</a:t>
            </a:r>
            <a:r>
              <a:rPr lang="en-US" sz="1400" dirty="0"/>
              <a:t> for ages 65 and over. </a:t>
            </a:r>
          </a:p>
        </p:txBody>
      </p:sp>
      <p:sp>
        <p:nvSpPr>
          <p:cNvPr id="5" name="TextBox 4"/>
          <p:cNvSpPr txBox="1"/>
          <p:nvPr/>
        </p:nvSpPr>
        <p:spPr>
          <a:xfrm>
            <a:off x="990600" y="5750426"/>
            <a:ext cx="2286000" cy="261610"/>
          </a:xfrm>
          <a:prstGeom prst="rect">
            <a:avLst/>
          </a:prstGeom>
          <a:noFill/>
        </p:spPr>
        <p:txBody>
          <a:bodyPr wrap="square" rtlCol="0">
            <a:spAutoFit/>
          </a:bodyPr>
          <a:lstStyle/>
          <a:p>
            <a:r>
              <a:rPr lang="en-US" sz="1100" dirty="0">
                <a:latin typeface="+mn-lt"/>
              </a:rPr>
              <a:t>Source: U.S. Census Bureau</a:t>
            </a:r>
          </a:p>
        </p:txBody>
      </p:sp>
      <p:sp>
        <p:nvSpPr>
          <p:cNvPr id="8" name="TextBox 7"/>
          <p:cNvSpPr txBox="1"/>
          <p:nvPr/>
        </p:nvSpPr>
        <p:spPr>
          <a:xfrm>
            <a:off x="990600" y="5360313"/>
            <a:ext cx="6543340" cy="430887"/>
          </a:xfrm>
          <a:prstGeom prst="rect">
            <a:avLst/>
          </a:prstGeom>
          <a:noFill/>
        </p:spPr>
        <p:txBody>
          <a:bodyPr wrap="square" rtlCol="0">
            <a:spAutoFit/>
          </a:bodyPr>
          <a:lstStyle/>
          <a:p>
            <a:r>
              <a:rPr lang="en-US" sz="1100" dirty="0">
                <a:latin typeface="+mn-lt"/>
              </a:rPr>
              <a:t>*This index compares Ohio’s educational attainment to the national average. An index score of 95 indicates that Ohio is 5% below the national average.</a:t>
            </a:r>
          </a:p>
        </p:txBody>
      </p:sp>
    </p:spTree>
    <p:extLst>
      <p:ext uri="{BB962C8B-B14F-4D97-AF65-F5344CB8AC3E}">
        <p14:creationId xmlns:p14="http://schemas.microsoft.com/office/powerpoint/2010/main" val="359966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7752"/>
            <a:ext cx="10670882" cy="1041448"/>
          </a:xfrm>
        </p:spPr>
        <p:txBody>
          <a:bodyPr/>
          <a:lstStyle/>
          <a:p>
            <a:r>
              <a:rPr lang="en-US" dirty="0"/>
              <a:t>Gap between young Ohioans and national average for postsecondary educational attainment widens </a:t>
            </a:r>
          </a:p>
        </p:txBody>
      </p:sp>
      <p:graphicFrame>
        <p:nvGraphicFramePr>
          <p:cNvPr id="6" name="Content Placeholder 6"/>
          <p:cNvGraphicFramePr>
            <a:graphicFrameLocks noGrp="1"/>
          </p:cNvGraphicFramePr>
          <p:nvPr>
            <p:ph sz="half" idx="1"/>
            <p:extLst>
              <p:ext uri="{D42A27DB-BD31-4B8C-83A1-F6EECF244321}">
                <p14:modId xmlns:p14="http://schemas.microsoft.com/office/powerpoint/2010/main" val="1680827141"/>
              </p:ext>
            </p:extLst>
          </p:nvPr>
        </p:nvGraphicFramePr>
        <p:xfrm>
          <a:off x="914400" y="1405706"/>
          <a:ext cx="10820400" cy="2328094"/>
        </p:xfrm>
        <a:graphic>
          <a:graphicData uri="http://schemas.openxmlformats.org/drawingml/2006/chart">
            <c:chart xmlns:c="http://schemas.openxmlformats.org/drawingml/2006/chart" xmlns:r="http://schemas.openxmlformats.org/officeDocument/2006/relationships" r:id="rId2"/>
          </a:graphicData>
        </a:graphic>
      </p:graphicFrame>
      <p:sp>
        <p:nvSpPr>
          <p:cNvPr id="9" name="Content Placeholder 3"/>
          <p:cNvSpPr>
            <a:spLocks noGrp="1"/>
          </p:cNvSpPr>
          <p:nvPr>
            <p:ph sz="half" idx="2"/>
          </p:nvPr>
        </p:nvSpPr>
        <p:spPr>
          <a:xfrm>
            <a:off x="930536" y="4267200"/>
            <a:ext cx="5698863" cy="1828802"/>
          </a:xfrm>
        </p:spPr>
        <p:txBody>
          <a:bodyPr/>
          <a:lstStyle/>
          <a:p>
            <a:r>
              <a:rPr lang="en-US" sz="1400" dirty="0"/>
              <a:t>Relative to the national average, Ohio’s postsecondary educational attainment for the youngest age group (18- to 24-year-olds) has generally decreased over the last two decades.</a:t>
            </a:r>
          </a:p>
          <a:p>
            <a:r>
              <a:rPr lang="en-US" sz="1400" dirty="0"/>
              <a:t>In 2006, Ohioans in this age group with at least an associate or bachelor’s degree were 6.2% and 1.2% below the national average, respectively. Decreases since 2006: </a:t>
            </a:r>
          </a:p>
          <a:p>
            <a:pPr lvl="1"/>
            <a:r>
              <a:rPr lang="en-US" sz="1200" dirty="0"/>
              <a:t>7.5 percentage points for associate degrees or higher</a:t>
            </a:r>
          </a:p>
          <a:p>
            <a:pPr lvl="1"/>
            <a:r>
              <a:rPr lang="en-US" sz="1200" dirty="0"/>
              <a:t>4.1 percentage points for bachelor degrees or higher</a:t>
            </a:r>
          </a:p>
          <a:p>
            <a:pPr lvl="1"/>
            <a:endParaRPr lang="en-US" sz="1200" dirty="0"/>
          </a:p>
        </p:txBody>
      </p:sp>
      <p:sp>
        <p:nvSpPr>
          <p:cNvPr id="8" name="TextBox 7"/>
          <p:cNvSpPr txBox="1"/>
          <p:nvPr/>
        </p:nvSpPr>
        <p:spPr>
          <a:xfrm>
            <a:off x="990600" y="4038600"/>
            <a:ext cx="1747221" cy="261610"/>
          </a:xfrm>
          <a:prstGeom prst="rect">
            <a:avLst/>
          </a:prstGeom>
          <a:noFill/>
        </p:spPr>
        <p:txBody>
          <a:bodyPr wrap="square" rtlCol="0">
            <a:spAutoFit/>
          </a:bodyPr>
          <a:lstStyle/>
          <a:p>
            <a:r>
              <a:rPr lang="en-US" sz="1100" dirty="0">
                <a:latin typeface="+mn-lt"/>
              </a:rPr>
              <a:t>Source: U.S. Census Bureau</a:t>
            </a:r>
          </a:p>
        </p:txBody>
      </p:sp>
      <p:sp>
        <p:nvSpPr>
          <p:cNvPr id="10" name="TextBox 9"/>
          <p:cNvSpPr txBox="1"/>
          <p:nvPr/>
        </p:nvSpPr>
        <p:spPr>
          <a:xfrm>
            <a:off x="976745" y="3657600"/>
            <a:ext cx="10708501" cy="430887"/>
          </a:xfrm>
          <a:prstGeom prst="rect">
            <a:avLst/>
          </a:prstGeom>
          <a:noFill/>
        </p:spPr>
        <p:txBody>
          <a:bodyPr wrap="square" rtlCol="0">
            <a:spAutoFit/>
          </a:bodyPr>
          <a:lstStyle/>
          <a:p>
            <a:r>
              <a:rPr lang="en-US" sz="1100" dirty="0">
                <a:latin typeface="+mn-lt"/>
              </a:rPr>
              <a:t>*This index compares Ohio’s educational attainment to the national average for those ages 18 to 24. An index score of 105 indicates that Ohio is 5% above the national average; an index score of 95 indicates that Ohio is 5% below the national average. </a:t>
            </a:r>
          </a:p>
        </p:txBody>
      </p:sp>
      <p:sp>
        <p:nvSpPr>
          <p:cNvPr id="3" name="Content Placeholder 2"/>
          <p:cNvSpPr>
            <a:spLocks noGrp="1"/>
          </p:cNvSpPr>
          <p:nvPr>
            <p:ph sz="quarter" idx="13"/>
          </p:nvPr>
        </p:nvSpPr>
        <p:spPr>
          <a:xfrm>
            <a:off x="6553200" y="4267200"/>
            <a:ext cx="5334000" cy="1828802"/>
          </a:xfrm>
        </p:spPr>
        <p:txBody>
          <a:bodyPr/>
          <a:lstStyle/>
          <a:p>
            <a:r>
              <a:rPr lang="en-US" sz="1400" dirty="0"/>
              <a:t>From 2006 to 2018, the gap between Ohioans in this age group with associate or higher and bachelor or higher degrees and the national average, generally, widened slightly from year to year.</a:t>
            </a:r>
          </a:p>
          <a:p>
            <a:r>
              <a:rPr lang="en-US" sz="1400" dirty="0"/>
              <a:t>Since </a:t>
            </a:r>
            <a:r>
              <a:rPr lang="en-US" sz="1400"/>
              <a:t>narrowing to </a:t>
            </a:r>
            <a:r>
              <a:rPr lang="en-US" sz="1400" dirty="0"/>
              <a:t>10.9% and 3.2% below the national average in 2021, respectively, the gap between Ohioans in this age group and the national average widened in 2024:</a:t>
            </a:r>
          </a:p>
          <a:p>
            <a:pPr lvl="1"/>
            <a:r>
              <a:rPr lang="en-US" sz="1200" dirty="0"/>
              <a:t>13.7% below national average for associate degrees or higher</a:t>
            </a:r>
          </a:p>
          <a:p>
            <a:pPr lvl="1"/>
            <a:r>
              <a:rPr lang="en-US" sz="1200" dirty="0"/>
              <a:t>5.3% below national average for bachelor degrees or higher</a:t>
            </a:r>
          </a:p>
          <a:p>
            <a:endParaRPr lang="en-US" sz="1400" dirty="0"/>
          </a:p>
          <a:p>
            <a:pPr lvl="1"/>
            <a:endParaRPr lang="en-US" sz="1200" dirty="0"/>
          </a:p>
          <a:p>
            <a:endParaRPr lang="en-US" sz="1400" dirty="0"/>
          </a:p>
        </p:txBody>
      </p:sp>
    </p:spTree>
    <p:extLst>
      <p:ext uri="{BB962C8B-B14F-4D97-AF65-F5344CB8AC3E}">
        <p14:creationId xmlns:p14="http://schemas.microsoft.com/office/powerpoint/2010/main" val="2894873301"/>
      </p:ext>
    </p:extLst>
  </p:cSld>
  <p:clrMapOvr>
    <a:masterClrMapping/>
  </p:clrMapOvr>
</p:sld>
</file>

<file path=ppt/theme/theme1.xml><?xml version="1.0" encoding="utf-8"?>
<a:theme xmlns:a="http://schemas.openxmlformats.org/drawingml/2006/main" name="Layers">
  <a:themeElements>
    <a:clrScheme name="Custom 1">
      <a:dk1>
        <a:sysClr val="windowText" lastClr="000000"/>
      </a:dk1>
      <a:lt1>
        <a:sysClr val="window" lastClr="FFFFFF"/>
      </a:lt1>
      <a:dk2>
        <a:srgbClr val="1F497D"/>
      </a:dk2>
      <a:lt2>
        <a:srgbClr val="EEECE1"/>
      </a:lt2>
      <a:accent1>
        <a:srgbClr val="002163"/>
      </a:accent1>
      <a:accent2>
        <a:srgbClr val="C0504D"/>
      </a:accent2>
      <a:accent3>
        <a:srgbClr val="9BBB59"/>
      </a:accent3>
      <a:accent4>
        <a:srgbClr val="FF0000"/>
      </a:accent4>
      <a:accent5>
        <a:srgbClr val="4BACC6"/>
      </a:accent5>
      <a:accent6>
        <a:srgbClr val="F79646"/>
      </a:accent6>
      <a:hlink>
        <a:srgbClr val="0070C0"/>
      </a:hlink>
      <a:folHlink>
        <a:srgbClr val="0070C0"/>
      </a:folHlink>
    </a:clrScheme>
    <a:fontScheme name="FN font theme">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Office Theme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Office Theme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Office Theme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Office Theme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hio Facts Template" id="{E404861F-B855-4DEC-899E-E79C2730D62E}" vid="{D0818006-65A8-4B56-8F9D-DC057FBD129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Ohio Facts Template</Template>
  <TotalTime>3338</TotalTime>
  <Words>488</Words>
  <Application>Microsoft Office PowerPoint</Application>
  <PresentationFormat>Widescreen</PresentationFormat>
  <Paragraphs>28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Georgia</vt:lpstr>
      <vt:lpstr>Times New Roman</vt:lpstr>
      <vt:lpstr>Wingdings</vt:lpstr>
      <vt:lpstr>Layers</vt:lpstr>
      <vt:lpstr>Ohio’s Postsecondary Educational Attainment</vt:lpstr>
      <vt:lpstr>Postsecondary educational attainment in Ohio lags behind national average</vt:lpstr>
      <vt:lpstr>Gap between young Ohioans and national average for postsecondary educational attainment widens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Ed - Postsecondary Educational Attainment</dc:title>
  <dc:creator>Jason Glover</dc:creator>
  <cp:lastModifiedBy>Jason Phillips</cp:lastModifiedBy>
  <cp:revision>101</cp:revision>
  <cp:lastPrinted>2022-05-16T19:03:05Z</cp:lastPrinted>
  <dcterms:created xsi:type="dcterms:W3CDTF">2022-07-27T18:09:34Z</dcterms:created>
  <dcterms:modified xsi:type="dcterms:W3CDTF">2025-10-07T15:51:22Z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ies>
</file>