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of Minerals Produced in Ohio, 2022</a:t>
            </a:r>
          </a:p>
        </c:rich>
      </c:tx>
      <c:layout>
        <c:manualLayout>
          <c:xMode val="edge"/>
          <c:yMode val="edge"/>
          <c:x val="1.5199999999999995E-2"/>
          <c:y val="2.803083391730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009251968503944E-2"/>
          <c:y val="0.13467049975445433"/>
          <c:w val="0.65598149606299216"/>
          <c:h val="0.735508334758785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State Spending by Category, FY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2"/>
              <c:layout>
                <c:manualLayout>
                  <c:x val="0.15860728346456673"/>
                  <c:y val="-5.3786093837079052E-3"/>
                </c:manualLayout>
              </c:layout>
              <c:tx>
                <c:rich>
                  <a:bodyPr/>
                  <a:lstStyle/>
                  <a:p>
                    <a:fld id="{92292F7D-8940-432E-BB22-AB1D83124C4E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A634FAE-F4C0-4DE7-AF25-13E37EC8E1C2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0.1924751968503938"/>
                  <c:y val="6.747529368919974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93759842519685"/>
                      <c:h val="0.17222144358794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0.11"/>
                  <c:y val="7.0077084793272598E-2"/>
                </c:manualLayout>
              </c:layout>
              <c:tx>
                <c:rich>
                  <a:bodyPr/>
                  <a:lstStyle/>
                  <a:p>
                    <a:fld id="{0C11C9DA-A5F0-447D-AAEA-E469BF4AD5EB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A27FB5E-A482-457D-B336-D2A982B8A596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6"/>
              <c:layout>
                <c:manualLayout>
                  <c:x val="-2.4372145669291339E-2"/>
                  <c:y val="1.12123335669235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Operating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Expenses
</a:t>
                    </a:r>
                    <a:fld id="{4FEC8556-50DB-4F51-B533-642440F58277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96240157480312"/>
                      <c:h val="0.2024386825508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Gas</c:v>
                </c:pt>
                <c:pt idx="1">
                  <c:v>Oil</c:v>
                </c:pt>
                <c:pt idx="2">
                  <c:v>Limestone &amp; Dolomite</c:v>
                </c:pt>
                <c:pt idx="3">
                  <c:v>Other Industrial Minerals</c:v>
                </c:pt>
                <c:pt idx="4">
                  <c:v>Coal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12783811285</c:v>
                </c:pt>
                <c:pt idx="1">
                  <c:v>1797583399</c:v>
                </c:pt>
                <c:pt idx="2">
                  <c:v>984216077</c:v>
                </c:pt>
                <c:pt idx="3">
                  <c:v>612364586</c:v>
                </c:pt>
                <c:pt idx="4">
                  <c:v>130625344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18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</cdr:x>
      <cdr:y>0.47197</cdr:y>
    </cdr:from>
    <cdr:to>
      <cdr:x>0.575</cdr:x>
      <cdr:y>0.52803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2138365"/>
          <a:ext cx="1549400" cy="253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Total: $16.3 billion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gas is Ohio’s dominant mineral resource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/>
          <a:lstStyle/>
          <a:p>
            <a:r>
              <a:rPr lang="en-US" sz="1800" dirty="0"/>
              <a:t>The value of mineral resources extracted in Ohio totaled approximately $16.3 billion in 2022. </a:t>
            </a:r>
          </a:p>
          <a:p>
            <a:pPr lvl="1"/>
            <a:r>
              <a:rPr lang="en-US" sz="1600" dirty="0"/>
              <a:t>Natural Gas – $12.8 billion</a:t>
            </a:r>
          </a:p>
          <a:p>
            <a:pPr lvl="1"/>
            <a:r>
              <a:rPr lang="en-US" sz="1600" dirty="0"/>
              <a:t>Oil – $1.8 billion</a:t>
            </a:r>
          </a:p>
          <a:p>
            <a:pPr lvl="1"/>
            <a:r>
              <a:rPr lang="en-US" sz="1600" dirty="0"/>
              <a:t>Limestone and dolomite – $984.2 million</a:t>
            </a:r>
          </a:p>
          <a:p>
            <a:pPr lvl="1"/>
            <a:r>
              <a:rPr lang="en-US" sz="1600" dirty="0"/>
              <a:t>Other industrial minerals (sand &amp; gravel, salt, sandstone, shale, clay, and peat) – $612.4 million</a:t>
            </a:r>
          </a:p>
          <a:p>
            <a:pPr lvl="1"/>
            <a:r>
              <a:rPr lang="en-US" sz="1600" dirty="0"/>
              <a:t>Coal – $130.6 million</a:t>
            </a:r>
          </a:p>
          <a:p>
            <a:r>
              <a:rPr lang="en-US" sz="1800" dirty="0"/>
              <a:t>Natural gas production neared 2.22 billion Mcf* in 2022. The top producing counties were:</a:t>
            </a:r>
          </a:p>
          <a:p>
            <a:pPr lvl="1"/>
            <a:r>
              <a:rPr lang="en-US" sz="1600" dirty="0"/>
              <a:t>Belmont </a:t>
            </a:r>
            <a:r>
              <a:rPr lang="en-US" sz="1600" dirty="0" smtClean="0"/>
              <a:t>– 583.6 </a:t>
            </a:r>
            <a:r>
              <a:rPr lang="en-US" sz="1600" dirty="0"/>
              <a:t>million Mcf</a:t>
            </a:r>
          </a:p>
          <a:p>
            <a:pPr lvl="1"/>
            <a:r>
              <a:rPr lang="en-US" sz="1600" dirty="0"/>
              <a:t>Jefferson – 550.0 million Mcf</a:t>
            </a:r>
          </a:p>
          <a:p>
            <a:pPr lvl="1"/>
            <a:r>
              <a:rPr lang="en-US" sz="1600" dirty="0"/>
              <a:t>Monroe – 423.8 million Mcf</a:t>
            </a:r>
          </a:p>
          <a:p>
            <a:pPr lvl="1"/>
            <a:r>
              <a:rPr lang="en-US" sz="1600" dirty="0"/>
              <a:t>Harrison – 314.6 million Mcf</a:t>
            </a:r>
          </a:p>
          <a:p>
            <a:pPr lvl="1"/>
            <a:r>
              <a:rPr lang="en-US" sz="1600" dirty="0"/>
              <a:t>Carroll – 94.2 million Mcf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6768709"/>
              </p:ext>
            </p:extLst>
          </p:nvPr>
        </p:nvGraphicFramePr>
        <p:xfrm>
          <a:off x="1188578" y="1600199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6388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Department of Natural 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29800" y="5181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*Mcf = 1,000 cubic feet</a:t>
            </a: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276</TotalTime>
  <Words>150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Natural gas is Ohio’s dominant mineral resource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22</cp:revision>
  <cp:lastPrinted>2022-05-16T19:03:05Z</cp:lastPrinted>
  <dcterms:created xsi:type="dcterms:W3CDTF">2022-06-06T15:46:54Z</dcterms:created>
  <dcterms:modified xsi:type="dcterms:W3CDTF">2024-07-24T12:20:48Z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