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72" r:id="rId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54" autoAdjust="0"/>
    <p:restoredTop sz="75976" autoAdjust="0"/>
  </p:normalViewPr>
  <p:slideViewPr>
    <p:cSldViewPr>
      <p:cViewPr varScale="1">
        <p:scale>
          <a:sx n="86" d="100"/>
          <a:sy n="86" d="100"/>
        </p:scale>
        <p:origin x="1027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tx1"/>
                </a:solidFill>
              </a:rPr>
              <a:t>Medicaid</a:t>
            </a:r>
            <a:r>
              <a:rPr lang="en-US" baseline="0" dirty="0">
                <a:solidFill>
                  <a:schemeClr val="tx1"/>
                </a:solidFill>
              </a:rPr>
              <a:t> Expenditures by Agency, FY 2024</a:t>
            </a:r>
            <a:endParaRPr lang="en-US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322863808690581"/>
          <c:y val="0.12948484848484848"/>
          <c:w val="0.8531342957130359"/>
          <c:h val="0.70333118587449295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ODM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Non-GRF</c:v>
                </c:pt>
                <c:pt idx="1">
                  <c:v>GRF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0.81240169246113914</c:v>
                </c:pt>
                <c:pt idx="1">
                  <c:v>0.94948021762742785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84-44A3-B96B-E19B549D4D0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DODD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0.10555555555555569"/>
                  <c:y val="-0.1401541695865452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C23-406E-B9DA-09550C680A9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Non-GRF</c:v>
                </c:pt>
                <c:pt idx="1">
                  <c:v>GRF</c:v>
                </c:pt>
              </c:strCache>
            </c:strRef>
          </c:cat>
          <c:val>
            <c:numRef>
              <c:f>Sheet1!$C$2:$C$3</c:f>
              <c:numCache>
                <c:formatCode>0.0%</c:formatCode>
                <c:ptCount val="2"/>
                <c:pt idx="0">
                  <c:v>0.17490357091946065</c:v>
                </c:pt>
                <c:pt idx="1">
                  <c:v>4.4653760718667633E-2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A84-44A3-B96B-E19B549D4D0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Other State Agencies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3.3333333333333333E-2"/>
                  <c:y val="-0.1345480028030834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C23-406E-B9DA-09550C680A96}"/>
                </c:ext>
              </c:extLst>
            </c:dLbl>
            <c:dLbl>
              <c:idx val="1"/>
              <c:layout>
                <c:manualLayout>
                  <c:x val="-3.5185185185185187E-2"/>
                  <c:y val="-0.1401541695865452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C23-406E-B9DA-09550C680A9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Non-GRF</c:v>
                </c:pt>
                <c:pt idx="1">
                  <c:v>GRF</c:v>
                </c:pt>
              </c:strCache>
            </c:strRef>
          </c:cat>
          <c:val>
            <c:numRef>
              <c:f>Sheet1!$D$2:$D$3</c:f>
              <c:numCache>
                <c:formatCode>0.0%</c:formatCode>
                <c:ptCount val="2"/>
                <c:pt idx="0">
                  <c:v>1.269473661940021E-2</c:v>
                </c:pt>
                <c:pt idx="1">
                  <c:v>5.8660216539045199E-3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A84-44A3-B96B-E19B549D4D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463496776"/>
        <c:axId val="463494152"/>
      </c:barChart>
      <c:catAx>
        <c:axId val="4634967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4152"/>
        <c:crosses val="autoZero"/>
        <c:auto val="1"/>
        <c:lblAlgn val="ctr"/>
        <c:lblOffset val="100"/>
        <c:noMultiLvlLbl val="0"/>
      </c:catAx>
      <c:valAx>
        <c:axId val="4634941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6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/>
              <a:t>Legislative Budget </a:t>
            </a:r>
            <a:r>
              <a:rPr lang="en-US" altLang="en-US" sz="1100" dirty="0"/>
              <a:t>Office</a:t>
            </a:r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Two unequal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rows/three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/>
              <a:t>Legislative Budget Office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Ohio Department of Medicaid disburses the majority of payments for Medicaid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839679"/>
              </p:ext>
            </p:extLst>
          </p:nvPr>
        </p:nvGraphicFramePr>
        <p:xfrm>
          <a:off x="1066800" y="1669079"/>
          <a:ext cx="66294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7924800" y="1770224"/>
            <a:ext cx="3962400" cy="4249576"/>
          </a:xfrm>
        </p:spPr>
        <p:txBody>
          <a:bodyPr/>
          <a:lstStyle/>
          <a:p>
            <a:r>
              <a:rPr lang="en-US" sz="1400" dirty="0"/>
              <a:t>GRF Medicaid spending was $19.3 billion in FY 2024, of which 94.9% ($18.4 billion) was disbursed by the Ohio Department of Medicaid (ODM). Non-GRF spending was $19.5 billion, of which 81.2% ($15.9 billion) was disbursed by ODM. Across all funds, Medicaid spending totaled $38.9 billion. ODM accounted for 88.1% ($34.2 billion) of this total.</a:t>
            </a:r>
          </a:p>
          <a:p>
            <a:r>
              <a:rPr lang="en-US" sz="1400" dirty="0"/>
              <a:t>Medicaid is administered by ODM with the assistance of eight other state agencies – Ohio Department of Developmental Disabilities (DODD), Job and Family Services, Mental Health and Addiction Services, Health, Aging, Education and Workforce, Higher Education, and State Board of Pharmacy – as well as various local entities.</a:t>
            </a:r>
          </a:p>
          <a:p>
            <a:r>
              <a:rPr lang="en-US" sz="1400" dirty="0"/>
              <a:t>Unlike ODM and DODD, the seven other agencies incur only administrative spending.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6800" y="5860079"/>
            <a:ext cx="3048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+mn-lt"/>
              </a:rPr>
              <a:t>Source: Ohio Administrative Knowledge System</a:t>
            </a:r>
          </a:p>
        </p:txBody>
      </p:sp>
    </p:spTree>
    <p:extLst>
      <p:ext uri="{BB962C8B-B14F-4D97-AF65-F5344CB8AC3E}">
        <p14:creationId xmlns:p14="http://schemas.microsoft.com/office/powerpoint/2010/main" val="1185227889"/>
      </p:ext>
    </p:extLst>
  </p:cSld>
  <p:clrMapOvr>
    <a:masterClrMapping/>
  </p:clrMapOvr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" id="{E404861F-B855-4DEC-899E-E79C2730D62E}" vid="{D0818006-65A8-4B56-8F9D-DC057FBD1295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1728</TotalTime>
  <Words>172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Ohio Department of Medicaid disburses the majority of payments for Medicaid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Brandon T. Minster</dc:creator>
  <cp:lastModifiedBy>Zach Gleim</cp:lastModifiedBy>
  <cp:revision>26</cp:revision>
  <cp:lastPrinted>2022-05-16T19:03:05Z</cp:lastPrinted>
  <dcterms:created xsi:type="dcterms:W3CDTF">2022-07-26T18:13:27Z</dcterms:created>
  <dcterms:modified xsi:type="dcterms:W3CDTF">2024-08-26T14:32:03Z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