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7"/>
  </p:notesMasterIdLst>
  <p:handoutMasterIdLst>
    <p:handoutMasterId r:id="rId8"/>
  </p:handoutMasterIdLst>
  <p:sldIdLst>
    <p:sldId id="256" r:id="rId2"/>
    <p:sldId id="258" r:id="rId3"/>
    <p:sldId id="257" r:id="rId4"/>
    <p:sldId id="259" r:id="rId5"/>
    <p:sldId id="260" r:id="rId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DBF730-44CF-6748-F474-7F4D1CF69DFE}" name="Jason Phillips" initials="JP" userId="S::jason.phillips@lsc.ohio.gov::ea0ec139-2fc0-4502-b5ec-b0f6bb2944ca" providerId="AD"/>
  <p188:author id="{B7DAF686-FC99-F2A9-DD80-E76AB30F377B}" name="Brian Hoffmeister" initials="BH" userId="S::Brian.Hoffmeister@lsc.ohio.gov::cb38f3ec-d2db-4c81-abc0-b30d05954a3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son Phillips" initials="JP" lastIdx="4" clrIdx="0">
    <p:extLst>
      <p:ext uri="{19B8F6BF-5375-455C-9EA6-DF929625EA0E}">
        <p15:presenceInfo xmlns:p15="http://schemas.microsoft.com/office/powerpoint/2012/main" userId="Jason Phillip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75976" autoAdjust="0"/>
  </p:normalViewPr>
  <p:slideViewPr>
    <p:cSldViewPr>
      <p:cViewPr varScale="1">
        <p:scale>
          <a:sx n="110" d="100"/>
          <a:sy n="110" d="100"/>
        </p:scale>
        <p:origin x="432"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a:solidFill>
                  <a:schemeClr val="tx1"/>
                </a:solidFill>
              </a:rPr>
              <a:t>Average Per-Pupil</a:t>
            </a:r>
            <a:r>
              <a:rPr lang="en-US" sz="1600" baseline="0" dirty="0">
                <a:solidFill>
                  <a:schemeClr val="tx1"/>
                </a:solidFill>
              </a:rPr>
              <a:t> Valuation by Wealth Quintile, FY 2024</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Valuation Per Pupil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c:v>
                </c:pt>
                <c:pt idx="1">
                  <c:v>2</c:v>
                </c:pt>
                <c:pt idx="2">
                  <c:v>3</c:v>
                </c:pt>
                <c:pt idx="3">
                  <c:v>4</c:v>
                </c:pt>
                <c:pt idx="4">
                  <c:v>5</c:v>
                </c:pt>
              </c:numCache>
            </c:numRef>
          </c:cat>
          <c:val>
            <c:numRef>
              <c:f>Sheet1!$B$2:$B$6</c:f>
              <c:numCache>
                <c:formatCode>_("$"* #,##0_);_("$"* \(#,##0\);_("$"* "-"??_);_(@_)</c:formatCode>
                <c:ptCount val="5"/>
                <c:pt idx="0">
                  <c:v>123442</c:v>
                </c:pt>
                <c:pt idx="1">
                  <c:v>170592</c:v>
                </c:pt>
                <c:pt idx="2">
                  <c:v>209603</c:v>
                </c:pt>
                <c:pt idx="3">
                  <c:v>248176</c:v>
                </c:pt>
                <c:pt idx="4">
                  <c:v>340549</c:v>
                </c:pt>
              </c:numCache>
            </c:numRef>
          </c:val>
          <c:extLst>
            <c:ext xmlns:c16="http://schemas.microsoft.com/office/drawing/2014/chart" uri="{C3380CC4-5D6E-409C-BE32-E72D297353CC}">
              <c16:uniqueId val="{00000000-9A84-44A3-B96B-E19B549D4D0F}"/>
            </c:ext>
          </c:extLst>
        </c:ser>
        <c:dLbls>
          <c:showLegendKey val="0"/>
          <c:showVal val="0"/>
          <c:showCatName val="0"/>
          <c:showSerName val="0"/>
          <c:showPercent val="0"/>
          <c:showBubbleSize val="0"/>
        </c:dLbls>
        <c:gapWidth val="125"/>
        <c:overlap val="-27"/>
        <c:axId val="463496776"/>
        <c:axId val="463494152"/>
      </c:barChart>
      <c:lineChart>
        <c:grouping val="standard"/>
        <c:varyColors val="0"/>
        <c:ser>
          <c:idx val="1"/>
          <c:order val="1"/>
          <c:tx>
            <c:strRef>
              <c:f>Sheet1!$C$1</c:f>
              <c:strCache>
                <c:ptCount val="1"/>
                <c:pt idx="0">
                  <c:v>State Average</c:v>
                </c:pt>
              </c:strCache>
            </c:strRef>
          </c:tx>
          <c:spPr>
            <a:ln w="44450" cap="rnd">
              <a:solidFill>
                <a:schemeClr val="accent1"/>
              </a:solidFill>
              <a:round/>
            </a:ln>
            <a:effectLst/>
          </c:spPr>
          <c:marker>
            <c:symbol val="none"/>
          </c:marker>
          <c:dLbls>
            <c:dLbl>
              <c:idx val="0"/>
              <c:dLblPos val="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1AF5-458B-AC04-00D7625F58C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c:v>
                </c:pt>
                <c:pt idx="1">
                  <c:v>2</c:v>
                </c:pt>
                <c:pt idx="2">
                  <c:v>3</c:v>
                </c:pt>
                <c:pt idx="3">
                  <c:v>4</c:v>
                </c:pt>
                <c:pt idx="4">
                  <c:v>5</c:v>
                </c:pt>
              </c:numCache>
            </c:numRef>
          </c:cat>
          <c:val>
            <c:numRef>
              <c:f>Sheet1!$C$2:$C$6</c:f>
              <c:numCache>
                <c:formatCode>_("$"* #,##0_);_("$"* \(#,##0\);_("$"* "-"??_);_(@_)</c:formatCode>
                <c:ptCount val="5"/>
                <c:pt idx="0">
                  <c:v>218049</c:v>
                </c:pt>
                <c:pt idx="1">
                  <c:v>218049</c:v>
                </c:pt>
                <c:pt idx="2">
                  <c:v>218049</c:v>
                </c:pt>
                <c:pt idx="3">
                  <c:v>218049</c:v>
                </c:pt>
                <c:pt idx="4">
                  <c:v>218049</c:v>
                </c:pt>
              </c:numCache>
            </c:numRef>
          </c:val>
          <c:smooth val="0"/>
          <c:extLst>
            <c:ext xmlns:c16="http://schemas.microsoft.com/office/drawing/2014/chart" uri="{C3380CC4-5D6E-409C-BE32-E72D297353CC}">
              <c16:uniqueId val="{00000000-1AF5-458B-AC04-00D7625F58C9}"/>
            </c:ext>
          </c:extLst>
        </c:ser>
        <c:dLbls>
          <c:showLegendKey val="0"/>
          <c:showVal val="0"/>
          <c:showCatName val="0"/>
          <c:showSerName val="0"/>
          <c:showPercent val="0"/>
          <c:showBubbleSize val="0"/>
        </c:dLbls>
        <c:marker val="1"/>
        <c:smooth val="0"/>
        <c:axId val="463496776"/>
        <c:axId val="463494152"/>
      </c:lineChart>
      <c:catAx>
        <c:axId val="46349677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solidFill>
                      <a:schemeClr val="tx1"/>
                    </a:solidFill>
                  </a:rPr>
                  <a:t>Quintile</a:t>
                </a:r>
                <a:r>
                  <a:rPr lang="en-US" sz="1200" baseline="0" dirty="0">
                    <a:solidFill>
                      <a:schemeClr val="tx1"/>
                    </a:solidFill>
                  </a:rPr>
                  <a:t> Ranked by Wealth (Lowest to Highest)</a:t>
                </a:r>
                <a:endParaRPr lang="en-US" sz="1200" dirty="0">
                  <a:solidFill>
                    <a:schemeClr val="tx1"/>
                  </a:solidFill>
                </a:endParaRP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63494152"/>
        <c:crosses val="autoZero"/>
        <c:auto val="1"/>
        <c:lblAlgn val="ctr"/>
        <c:lblOffset val="100"/>
        <c:noMultiLvlLbl val="0"/>
      </c:catAx>
      <c:valAx>
        <c:axId val="4634941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63496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a:solidFill>
                  <a:schemeClr val="tx1"/>
                </a:solidFill>
              </a:rPr>
              <a:t>Per-Pupil Foundation Aid by Wealth</a:t>
            </a:r>
            <a:r>
              <a:rPr lang="en-US" sz="1600" baseline="0" dirty="0">
                <a:solidFill>
                  <a:schemeClr val="tx1"/>
                </a:solidFill>
              </a:rPr>
              <a:t> Quintile, FY 2024</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536969286606164"/>
          <c:y val="0.1234338875124842"/>
          <c:w val="0.84828813873993902"/>
          <c:h val="0.71200626301253633"/>
        </c:manualLayout>
      </c:layout>
      <c:barChart>
        <c:barDir val="col"/>
        <c:grouping val="stacked"/>
        <c:varyColors val="0"/>
        <c:ser>
          <c:idx val="0"/>
          <c:order val="0"/>
          <c:tx>
            <c:strRef>
              <c:f>Sheet1!$B$1</c:f>
              <c:strCache>
                <c:ptCount val="1"/>
                <c:pt idx="0">
                  <c:v>State Share of Base Cost</c:v>
                </c:pt>
              </c:strCache>
            </c:strRef>
          </c:tx>
          <c:spPr>
            <a:solidFill>
              <a:schemeClr val="accent1"/>
            </a:solidFill>
            <a:ln>
              <a:noFill/>
            </a:ln>
            <a:effectLst/>
          </c:spPr>
          <c:invertIfNegative val="0"/>
          <c:cat>
            <c:numRef>
              <c:f>Sheet1!$A$2:$A$6</c:f>
              <c:numCache>
                <c:formatCode>General</c:formatCode>
                <c:ptCount val="5"/>
                <c:pt idx="0">
                  <c:v>1</c:v>
                </c:pt>
                <c:pt idx="1">
                  <c:v>2</c:v>
                </c:pt>
                <c:pt idx="2">
                  <c:v>3</c:v>
                </c:pt>
                <c:pt idx="3">
                  <c:v>4</c:v>
                </c:pt>
                <c:pt idx="4">
                  <c:v>5</c:v>
                </c:pt>
              </c:numCache>
            </c:numRef>
          </c:cat>
          <c:val>
            <c:numRef>
              <c:f>Sheet1!$B$2:$B$6</c:f>
              <c:numCache>
                <c:formatCode>_("$"* #,##0_);_("$"* \(#,##0\);_("$"* "-"??_);_(@_)</c:formatCode>
                <c:ptCount val="5"/>
                <c:pt idx="0">
                  <c:v>5236.2767441681181</c:v>
                </c:pt>
                <c:pt idx="1">
                  <c:v>4167.9720196412436</c:v>
                </c:pt>
                <c:pt idx="2">
                  <c:v>2939.4092500089369</c:v>
                </c:pt>
                <c:pt idx="3">
                  <c:v>2247.9168558913411</c:v>
                </c:pt>
                <c:pt idx="4">
                  <c:v>1514.2165439188902</c:v>
                </c:pt>
              </c:numCache>
            </c:numRef>
          </c:val>
          <c:extLst>
            <c:ext xmlns:c16="http://schemas.microsoft.com/office/drawing/2014/chart" uri="{C3380CC4-5D6E-409C-BE32-E72D297353CC}">
              <c16:uniqueId val="{00000000-2D46-4BDD-BECC-E6E2D26C81A3}"/>
            </c:ext>
          </c:extLst>
        </c:ser>
        <c:ser>
          <c:idx val="1"/>
          <c:order val="1"/>
          <c:tx>
            <c:strRef>
              <c:f>Sheet1!$C$1</c:f>
              <c:strCache>
                <c:ptCount val="1"/>
                <c:pt idx="0">
                  <c:v>Targeted Assistance</c:v>
                </c:pt>
              </c:strCache>
            </c:strRef>
          </c:tx>
          <c:spPr>
            <a:solidFill>
              <a:schemeClr val="accent2"/>
            </a:solidFill>
            <a:ln>
              <a:noFill/>
            </a:ln>
            <a:effectLst/>
          </c:spPr>
          <c:invertIfNegative val="0"/>
          <c:cat>
            <c:numRef>
              <c:f>Sheet1!$A$2:$A$6</c:f>
              <c:numCache>
                <c:formatCode>General</c:formatCode>
                <c:ptCount val="5"/>
                <c:pt idx="0">
                  <c:v>1</c:v>
                </c:pt>
                <c:pt idx="1">
                  <c:v>2</c:v>
                </c:pt>
                <c:pt idx="2">
                  <c:v>3</c:v>
                </c:pt>
                <c:pt idx="3">
                  <c:v>4</c:v>
                </c:pt>
                <c:pt idx="4">
                  <c:v>5</c:v>
                </c:pt>
              </c:numCache>
            </c:numRef>
          </c:cat>
          <c:val>
            <c:numRef>
              <c:f>Sheet1!$C$2:$C$6</c:f>
              <c:numCache>
                <c:formatCode>_("$"* #,##0_);_("$"* \(#,##0\);_("$"* "-"??_);_(@_)</c:formatCode>
                <c:ptCount val="5"/>
                <c:pt idx="0">
                  <c:v>1972.543741169309</c:v>
                </c:pt>
                <c:pt idx="1">
                  <c:v>1145.3395233608103</c:v>
                </c:pt>
                <c:pt idx="2">
                  <c:v>443.88153784258054</c:v>
                </c:pt>
                <c:pt idx="3">
                  <c:v>207.66496876849786</c:v>
                </c:pt>
                <c:pt idx="4">
                  <c:v>136.92915231930445</c:v>
                </c:pt>
              </c:numCache>
            </c:numRef>
          </c:val>
          <c:extLst>
            <c:ext xmlns:c16="http://schemas.microsoft.com/office/drawing/2014/chart" uri="{C3380CC4-5D6E-409C-BE32-E72D297353CC}">
              <c16:uniqueId val="{00000001-2D46-4BDD-BECC-E6E2D26C81A3}"/>
            </c:ext>
          </c:extLst>
        </c:ser>
        <c:ser>
          <c:idx val="2"/>
          <c:order val="2"/>
          <c:tx>
            <c:strRef>
              <c:f>Sheet1!$D$1</c:f>
              <c:strCache>
                <c:ptCount val="1"/>
                <c:pt idx="0">
                  <c:v>Categorical Add-ons</c:v>
                </c:pt>
              </c:strCache>
            </c:strRef>
          </c:tx>
          <c:spPr>
            <a:solidFill>
              <a:schemeClr val="accent3"/>
            </a:solidFill>
            <a:ln>
              <a:noFill/>
            </a:ln>
            <a:effectLst/>
          </c:spPr>
          <c:invertIfNegative val="0"/>
          <c:cat>
            <c:numRef>
              <c:f>Sheet1!$A$2:$A$6</c:f>
              <c:numCache>
                <c:formatCode>General</c:formatCode>
                <c:ptCount val="5"/>
                <c:pt idx="0">
                  <c:v>1</c:v>
                </c:pt>
                <c:pt idx="1">
                  <c:v>2</c:v>
                </c:pt>
                <c:pt idx="2">
                  <c:v>3</c:v>
                </c:pt>
                <c:pt idx="3">
                  <c:v>4</c:v>
                </c:pt>
                <c:pt idx="4">
                  <c:v>5</c:v>
                </c:pt>
              </c:numCache>
            </c:numRef>
          </c:cat>
          <c:val>
            <c:numRef>
              <c:f>Sheet1!$D$2:$D$6</c:f>
              <c:numCache>
                <c:formatCode>_("$"* #,##0_);_("$"* \(#,##0\);_("$"* "-"??_);_(@_)</c:formatCode>
                <c:ptCount val="5"/>
                <c:pt idx="0">
                  <c:v>1870.6662535735804</c:v>
                </c:pt>
                <c:pt idx="1">
                  <c:v>1241.2555740567143</c:v>
                </c:pt>
                <c:pt idx="2">
                  <c:v>751.31550029783557</c:v>
                </c:pt>
                <c:pt idx="3">
                  <c:v>522.1952487306246</c:v>
                </c:pt>
                <c:pt idx="4">
                  <c:v>516.33611735121269</c:v>
                </c:pt>
              </c:numCache>
            </c:numRef>
          </c:val>
          <c:extLst>
            <c:ext xmlns:c16="http://schemas.microsoft.com/office/drawing/2014/chart" uri="{C3380CC4-5D6E-409C-BE32-E72D297353CC}">
              <c16:uniqueId val="{00000002-2D46-4BDD-BECC-E6E2D26C81A3}"/>
            </c:ext>
          </c:extLst>
        </c:ser>
        <c:ser>
          <c:idx val="3"/>
          <c:order val="3"/>
          <c:tx>
            <c:strRef>
              <c:f>Sheet1!$E$1</c:f>
              <c:strCache>
                <c:ptCount val="1"/>
                <c:pt idx="0">
                  <c:v>Transportation</c:v>
                </c:pt>
              </c:strCache>
            </c:strRef>
          </c:tx>
          <c:spPr>
            <a:solidFill>
              <a:schemeClr val="accent4"/>
            </a:solidFill>
            <a:ln>
              <a:noFill/>
            </a:ln>
            <a:effectLst/>
          </c:spPr>
          <c:invertIfNegative val="0"/>
          <c:cat>
            <c:numRef>
              <c:f>Sheet1!$A$2:$A$6</c:f>
              <c:numCache>
                <c:formatCode>General</c:formatCode>
                <c:ptCount val="5"/>
                <c:pt idx="0">
                  <c:v>1</c:v>
                </c:pt>
                <c:pt idx="1">
                  <c:v>2</c:v>
                </c:pt>
                <c:pt idx="2">
                  <c:v>3</c:v>
                </c:pt>
                <c:pt idx="3">
                  <c:v>4</c:v>
                </c:pt>
                <c:pt idx="4">
                  <c:v>5</c:v>
                </c:pt>
              </c:numCache>
            </c:numRef>
          </c:cat>
          <c:val>
            <c:numRef>
              <c:f>Sheet1!$E$2:$E$6</c:f>
              <c:numCache>
                <c:formatCode>_("$"* #,##0_);_("$"* \(#,##0\);_("$"* "-"??_);_(@_)</c:formatCode>
                <c:ptCount val="5"/>
                <c:pt idx="0">
                  <c:v>520.38472813872863</c:v>
                </c:pt>
                <c:pt idx="1">
                  <c:v>478.70845651256678</c:v>
                </c:pt>
                <c:pt idx="2">
                  <c:v>367.44360010987708</c:v>
                </c:pt>
                <c:pt idx="3">
                  <c:v>354.51658362716972</c:v>
                </c:pt>
                <c:pt idx="4">
                  <c:v>423.92874421700753</c:v>
                </c:pt>
              </c:numCache>
            </c:numRef>
          </c:val>
          <c:extLst>
            <c:ext xmlns:c16="http://schemas.microsoft.com/office/drawing/2014/chart" uri="{C3380CC4-5D6E-409C-BE32-E72D297353CC}">
              <c16:uniqueId val="{00000003-2D46-4BDD-BECC-E6E2D26C81A3}"/>
            </c:ext>
          </c:extLst>
        </c:ser>
        <c:ser>
          <c:idx val="4"/>
          <c:order val="4"/>
          <c:tx>
            <c:strRef>
              <c:f>Sheet1!$F$1</c:f>
              <c:strCache>
                <c:ptCount val="1"/>
                <c:pt idx="0">
                  <c:v>Funding Guarantees</c:v>
                </c:pt>
              </c:strCache>
            </c:strRef>
          </c:tx>
          <c:spPr>
            <a:solidFill>
              <a:schemeClr val="accent5"/>
            </a:solidFill>
            <a:ln>
              <a:noFill/>
            </a:ln>
            <a:effectLst/>
          </c:spPr>
          <c:invertIfNegative val="0"/>
          <c:cat>
            <c:numRef>
              <c:f>Sheet1!$A$2:$A$6</c:f>
              <c:numCache>
                <c:formatCode>General</c:formatCode>
                <c:ptCount val="5"/>
                <c:pt idx="0">
                  <c:v>1</c:v>
                </c:pt>
                <c:pt idx="1">
                  <c:v>2</c:v>
                </c:pt>
                <c:pt idx="2">
                  <c:v>3</c:v>
                </c:pt>
                <c:pt idx="3">
                  <c:v>4</c:v>
                </c:pt>
                <c:pt idx="4">
                  <c:v>5</c:v>
                </c:pt>
              </c:numCache>
            </c:numRef>
          </c:cat>
          <c:val>
            <c:numRef>
              <c:f>Sheet1!$F$2:$F$6</c:f>
              <c:numCache>
                <c:formatCode>_("$"* #,##0_);_("$"* \(#,##0\);_("$"* "-"??_);_(@_)</c:formatCode>
                <c:ptCount val="5"/>
                <c:pt idx="0">
                  <c:v>44.250142554432195</c:v>
                </c:pt>
                <c:pt idx="1">
                  <c:v>15.264591866870985</c:v>
                </c:pt>
                <c:pt idx="2">
                  <c:v>39.150779304371646</c:v>
                </c:pt>
                <c:pt idx="3">
                  <c:v>207.55660744727371</c:v>
                </c:pt>
                <c:pt idx="4">
                  <c:v>327.36905868812545</c:v>
                </c:pt>
              </c:numCache>
            </c:numRef>
          </c:val>
          <c:extLst>
            <c:ext xmlns:c16="http://schemas.microsoft.com/office/drawing/2014/chart" uri="{C3380CC4-5D6E-409C-BE32-E72D297353CC}">
              <c16:uniqueId val="{00000004-2D46-4BDD-BECC-E6E2D26C81A3}"/>
            </c:ext>
          </c:extLst>
        </c:ser>
        <c:dLbls>
          <c:showLegendKey val="0"/>
          <c:showVal val="0"/>
          <c:showCatName val="0"/>
          <c:showSerName val="0"/>
          <c:showPercent val="0"/>
          <c:showBubbleSize val="0"/>
        </c:dLbls>
        <c:gapWidth val="125"/>
        <c:overlap val="100"/>
        <c:axId val="463496776"/>
        <c:axId val="463494152"/>
      </c:barChart>
      <c:lineChart>
        <c:grouping val="standard"/>
        <c:varyColors val="0"/>
        <c:ser>
          <c:idx val="5"/>
          <c:order val="5"/>
          <c:tx>
            <c:strRef>
              <c:f>Sheet1!$G$1</c:f>
              <c:strCache>
                <c:ptCount val="1"/>
                <c:pt idx="0">
                  <c:v>Total</c:v>
                </c:pt>
              </c:strCache>
            </c:strRef>
          </c:tx>
          <c:spPr>
            <a:ln w="28575" cap="rnd">
              <a:noFill/>
              <a:round/>
            </a:ln>
            <a:effectLst/>
          </c:spPr>
          <c:marker>
            <c:symbol val="none"/>
          </c:marker>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c:v>
                </c:pt>
                <c:pt idx="1">
                  <c:v>2</c:v>
                </c:pt>
                <c:pt idx="2">
                  <c:v>3</c:v>
                </c:pt>
                <c:pt idx="3">
                  <c:v>4</c:v>
                </c:pt>
                <c:pt idx="4">
                  <c:v>5</c:v>
                </c:pt>
              </c:numCache>
            </c:numRef>
          </c:cat>
          <c:val>
            <c:numRef>
              <c:f>Sheet1!$G$2:$G$6</c:f>
              <c:numCache>
                <c:formatCode>_("$"* #,##0_);_("$"* \(#,##0\);_("$"* "-"??_);_(@_)</c:formatCode>
                <c:ptCount val="5"/>
                <c:pt idx="0">
                  <c:v>9644.121609604168</c:v>
                </c:pt>
                <c:pt idx="1">
                  <c:v>7048.5401654382058</c:v>
                </c:pt>
                <c:pt idx="2">
                  <c:v>4541.2006675636021</c:v>
                </c:pt>
                <c:pt idx="3">
                  <c:v>3539.850264464907</c:v>
                </c:pt>
                <c:pt idx="4">
                  <c:v>2918.7796164945403</c:v>
                </c:pt>
              </c:numCache>
            </c:numRef>
          </c:val>
          <c:smooth val="0"/>
          <c:extLst>
            <c:ext xmlns:c16="http://schemas.microsoft.com/office/drawing/2014/chart" uri="{C3380CC4-5D6E-409C-BE32-E72D297353CC}">
              <c16:uniqueId val="{00000005-2D46-4BDD-BECC-E6E2D26C81A3}"/>
            </c:ext>
          </c:extLst>
        </c:ser>
        <c:dLbls>
          <c:showLegendKey val="0"/>
          <c:showVal val="0"/>
          <c:showCatName val="0"/>
          <c:showSerName val="0"/>
          <c:showPercent val="0"/>
          <c:showBubbleSize val="0"/>
        </c:dLbls>
        <c:marker val="1"/>
        <c:smooth val="0"/>
        <c:axId val="463496776"/>
        <c:axId val="463494152"/>
      </c:lineChart>
      <c:catAx>
        <c:axId val="46349677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solidFill>
                      <a:schemeClr val="tx1"/>
                    </a:solidFill>
                  </a:rPr>
                  <a:t>Quintile</a:t>
                </a:r>
                <a:r>
                  <a:rPr lang="en-US" sz="1200" baseline="0" dirty="0">
                    <a:solidFill>
                      <a:schemeClr val="tx1"/>
                    </a:solidFill>
                  </a:rPr>
                  <a:t> Ranked by Wealth (Lowest to Highest)</a:t>
                </a:r>
                <a:endParaRPr lang="en-US" sz="1200" dirty="0">
                  <a:solidFill>
                    <a:schemeClr val="tx1"/>
                  </a:solidFill>
                </a:endParaRP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63494152"/>
        <c:crosses val="autoZero"/>
        <c:auto val="1"/>
        <c:lblAlgn val="ctr"/>
        <c:lblOffset val="100"/>
        <c:noMultiLvlLbl val="0"/>
      </c:catAx>
      <c:valAx>
        <c:axId val="4634941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63496776"/>
        <c:crosses val="autoZero"/>
        <c:crossBetween val="between"/>
      </c:valAx>
      <c:spPr>
        <a:noFill/>
        <a:ln>
          <a:noFill/>
        </a:ln>
        <a:effectLst/>
      </c:spPr>
    </c:plotArea>
    <c:legend>
      <c:legendPos val="r"/>
      <c:legendEntry>
        <c:idx val="5"/>
        <c:delete val="1"/>
      </c:legendEntry>
      <c:layout>
        <c:manualLayout>
          <c:xMode val="edge"/>
          <c:yMode val="edge"/>
          <c:x val="0.6166026058816152"/>
          <c:y val="0.14755381676115886"/>
          <c:w val="0.30142622699103688"/>
          <c:h val="0.24377215618180767"/>
        </c:manualLayout>
      </c:layout>
      <c:overlay val="0"/>
      <c:spPr>
        <a:solidFill>
          <a:schemeClr val="bg1"/>
        </a:solid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b="0" i="0" baseline="0" dirty="0">
                <a:effectLst/>
              </a:rPr>
              <a:t>Tax Revenue and State Foundation Aid Per Pupil by Wealth Quintile, FY 2024</a:t>
            </a:r>
            <a:endParaRPr lang="en-US" sz="1600"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438363541821424"/>
          <c:y val="0.2035156162894044"/>
          <c:w val="0.83967296835537064"/>
          <c:h val="0.57045607260770637"/>
        </c:manualLayout>
      </c:layout>
      <c:barChart>
        <c:barDir val="col"/>
        <c:grouping val="stacked"/>
        <c:varyColors val="0"/>
        <c:ser>
          <c:idx val="0"/>
          <c:order val="0"/>
          <c:tx>
            <c:strRef>
              <c:f>Sheet1!$B$1</c:f>
              <c:strCache>
                <c:ptCount val="1"/>
                <c:pt idx="0">
                  <c:v>Tax Revenue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c:v>
                </c:pt>
                <c:pt idx="1">
                  <c:v>2</c:v>
                </c:pt>
                <c:pt idx="2">
                  <c:v>3</c:v>
                </c:pt>
                <c:pt idx="3">
                  <c:v>4</c:v>
                </c:pt>
                <c:pt idx="4">
                  <c:v>5</c:v>
                </c:pt>
              </c:numCache>
            </c:numRef>
          </c:cat>
          <c:val>
            <c:numRef>
              <c:f>Sheet1!$B$2:$B$6</c:f>
              <c:numCache>
                <c:formatCode>_("$"* #,##0_);_("$"* \(#,##0\);_("$"* "-"??_);_(@_)</c:formatCode>
                <c:ptCount val="5"/>
                <c:pt idx="0">
                  <c:v>4908.7687687122188</c:v>
                </c:pt>
                <c:pt idx="1">
                  <c:v>6426.9925060700471</c:v>
                </c:pt>
                <c:pt idx="2">
                  <c:v>8504.9927977419793</c:v>
                </c:pt>
                <c:pt idx="3">
                  <c:v>10185.354754652975</c:v>
                </c:pt>
                <c:pt idx="4">
                  <c:v>13073.322456330803</c:v>
                </c:pt>
              </c:numCache>
            </c:numRef>
          </c:val>
          <c:extLst>
            <c:ext xmlns:c16="http://schemas.microsoft.com/office/drawing/2014/chart" uri="{C3380CC4-5D6E-409C-BE32-E72D297353CC}">
              <c16:uniqueId val="{00000000-21A5-4996-9F3D-3ABDA65D6EB4}"/>
            </c:ext>
          </c:extLst>
        </c:ser>
        <c:ser>
          <c:idx val="1"/>
          <c:order val="1"/>
          <c:tx>
            <c:strRef>
              <c:f>Sheet1!$C$1</c:f>
              <c:strCache>
                <c:ptCount val="1"/>
                <c:pt idx="0">
                  <c:v>State Foundation Aid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c:v>
                </c:pt>
                <c:pt idx="1">
                  <c:v>2</c:v>
                </c:pt>
                <c:pt idx="2">
                  <c:v>3</c:v>
                </c:pt>
                <c:pt idx="3">
                  <c:v>4</c:v>
                </c:pt>
                <c:pt idx="4">
                  <c:v>5</c:v>
                </c:pt>
              </c:numCache>
            </c:numRef>
          </c:cat>
          <c:val>
            <c:numRef>
              <c:f>Sheet1!$C$2:$C$6</c:f>
              <c:numCache>
                <c:formatCode>_("$"* #,##0_);_("$"* \(#,##0\);_("$"* "-"??_);_(@_)</c:formatCode>
                <c:ptCount val="5"/>
                <c:pt idx="0">
                  <c:v>9644.121609604168</c:v>
                </c:pt>
                <c:pt idx="1">
                  <c:v>7048.5401654382058</c:v>
                </c:pt>
                <c:pt idx="2">
                  <c:v>4541.2006675636021</c:v>
                </c:pt>
                <c:pt idx="3">
                  <c:v>3539.850264464907</c:v>
                </c:pt>
                <c:pt idx="4">
                  <c:v>2918.7796164945403</c:v>
                </c:pt>
              </c:numCache>
            </c:numRef>
          </c:val>
          <c:extLst>
            <c:ext xmlns:c16="http://schemas.microsoft.com/office/drawing/2014/chart" uri="{C3380CC4-5D6E-409C-BE32-E72D297353CC}">
              <c16:uniqueId val="{00000001-21A5-4996-9F3D-3ABDA65D6EB4}"/>
            </c:ext>
          </c:extLst>
        </c:ser>
        <c:dLbls>
          <c:showLegendKey val="0"/>
          <c:showVal val="0"/>
          <c:showCatName val="0"/>
          <c:showSerName val="0"/>
          <c:showPercent val="0"/>
          <c:showBubbleSize val="0"/>
        </c:dLbls>
        <c:gapWidth val="100"/>
        <c:overlap val="100"/>
        <c:axId val="463496776"/>
        <c:axId val="463494152"/>
      </c:barChart>
      <c:lineChart>
        <c:grouping val="standard"/>
        <c:varyColors val="0"/>
        <c:ser>
          <c:idx val="2"/>
          <c:order val="2"/>
          <c:tx>
            <c:strRef>
              <c:f>Sheet1!$D$1</c:f>
              <c:strCache>
                <c:ptCount val="1"/>
                <c:pt idx="0">
                  <c:v>Total</c:v>
                </c:pt>
              </c:strCache>
            </c:strRef>
          </c:tx>
          <c:spPr>
            <a:ln w="28575" cap="rnd">
              <a:noFill/>
              <a:round/>
            </a:ln>
            <a:effectLst/>
          </c:spPr>
          <c:marker>
            <c:symbol val="none"/>
          </c:marker>
          <c:dLbls>
            <c:dLbl>
              <c:idx val="4"/>
              <c:layout>
                <c:manualLayout>
                  <c:x val="-5.5717495898449633E-2"/>
                  <c:y val="-3.47423017581267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A5-4996-9F3D-3ABDA65D6EB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c:v>
                </c:pt>
                <c:pt idx="1">
                  <c:v>2</c:v>
                </c:pt>
                <c:pt idx="2">
                  <c:v>3</c:v>
                </c:pt>
                <c:pt idx="3">
                  <c:v>4</c:v>
                </c:pt>
                <c:pt idx="4">
                  <c:v>5</c:v>
                </c:pt>
              </c:numCache>
            </c:numRef>
          </c:cat>
          <c:val>
            <c:numRef>
              <c:f>Sheet1!$D$2:$D$6</c:f>
              <c:numCache>
                <c:formatCode>_("$"* #,##0_);_("$"* \(#,##0\);_("$"* "-"??_);_(@_)</c:formatCode>
                <c:ptCount val="5"/>
                <c:pt idx="0">
                  <c:v>14552.890378316388</c:v>
                </c:pt>
                <c:pt idx="1">
                  <c:v>13475.532671508252</c:v>
                </c:pt>
                <c:pt idx="2">
                  <c:v>13046.193465305581</c:v>
                </c:pt>
                <c:pt idx="3">
                  <c:v>13725.205019117882</c:v>
                </c:pt>
                <c:pt idx="4">
                  <c:v>15992.102072825342</c:v>
                </c:pt>
              </c:numCache>
            </c:numRef>
          </c:val>
          <c:smooth val="0"/>
          <c:extLst>
            <c:ext xmlns:c16="http://schemas.microsoft.com/office/drawing/2014/chart" uri="{C3380CC4-5D6E-409C-BE32-E72D297353CC}">
              <c16:uniqueId val="{00000003-21A5-4996-9F3D-3ABDA65D6EB4}"/>
            </c:ext>
          </c:extLst>
        </c:ser>
        <c:dLbls>
          <c:showLegendKey val="0"/>
          <c:showVal val="0"/>
          <c:showCatName val="0"/>
          <c:showSerName val="0"/>
          <c:showPercent val="0"/>
          <c:showBubbleSize val="0"/>
        </c:dLbls>
        <c:marker val="1"/>
        <c:smooth val="0"/>
        <c:axId val="463496776"/>
        <c:axId val="463494152"/>
      </c:lineChart>
      <c:catAx>
        <c:axId val="46349677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solidFill>
                      <a:schemeClr val="tx1"/>
                    </a:solidFill>
                  </a:rPr>
                  <a:t>Quintile Ranked by Wealth (Lowest to Highest)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3494152"/>
        <c:crosses val="autoZero"/>
        <c:auto val="1"/>
        <c:lblAlgn val="ctr"/>
        <c:lblOffset val="100"/>
        <c:noMultiLvlLbl val="0"/>
      </c:catAx>
      <c:valAx>
        <c:axId val="4634941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63496776"/>
        <c:crosses val="autoZero"/>
        <c:crossBetween val="between"/>
      </c:valAx>
      <c:spPr>
        <a:noFill/>
        <a:ln>
          <a:noFill/>
        </a:ln>
        <a:effectLst/>
      </c:spPr>
    </c:plotArea>
    <c:legend>
      <c:legendPos val="b"/>
      <c:legendEntry>
        <c:idx val="2"/>
        <c:delete val="1"/>
      </c:legendEntry>
      <c:layout>
        <c:manualLayout>
          <c:xMode val="edge"/>
          <c:yMode val="edge"/>
          <c:x val="0.2894451047392661"/>
          <c:y val="0.91077907832408278"/>
          <c:w val="0.49055228455838834"/>
          <c:h val="6.899242997809376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a:solidFill>
                  <a:schemeClr val="tx1"/>
                </a:solidFill>
              </a:rPr>
              <a:t>Average Quintile Revenue Per Pupil as a Percentage of Quintile 5</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2136191309419654E-2"/>
          <c:y val="0.15090410475144705"/>
          <c:w val="0.89749343832021"/>
          <c:h val="0.63735562000540802"/>
        </c:manualLayout>
      </c:layout>
      <c:barChart>
        <c:barDir val="col"/>
        <c:grouping val="clustered"/>
        <c:varyColors val="0"/>
        <c:ser>
          <c:idx val="0"/>
          <c:order val="0"/>
          <c:tx>
            <c:strRef>
              <c:f>Sheet1!$B$1</c:f>
              <c:strCache>
                <c:ptCount val="1"/>
                <c:pt idx="0">
                  <c:v>FY 1991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c:v>
                </c:pt>
                <c:pt idx="1">
                  <c:v>2</c:v>
                </c:pt>
                <c:pt idx="2">
                  <c:v>3</c:v>
                </c:pt>
                <c:pt idx="3">
                  <c:v>4</c:v>
                </c:pt>
                <c:pt idx="4">
                  <c:v>5</c:v>
                </c:pt>
              </c:numCache>
            </c:numRef>
          </c:cat>
          <c:val>
            <c:numRef>
              <c:f>Sheet1!$B$2:$B$6</c:f>
              <c:numCache>
                <c:formatCode>0.0%</c:formatCode>
                <c:ptCount val="5"/>
                <c:pt idx="0">
                  <c:v>0.7</c:v>
                </c:pt>
                <c:pt idx="1">
                  <c:v>0.72899999999999998</c:v>
                </c:pt>
                <c:pt idx="2">
                  <c:v>0.88800000000000001</c:v>
                </c:pt>
                <c:pt idx="3">
                  <c:v>0.82299999999999995</c:v>
                </c:pt>
                <c:pt idx="4">
                  <c:v>1</c:v>
                </c:pt>
              </c:numCache>
            </c:numRef>
          </c:val>
          <c:extLst>
            <c:ext xmlns:c16="http://schemas.microsoft.com/office/drawing/2014/chart" uri="{C3380CC4-5D6E-409C-BE32-E72D297353CC}">
              <c16:uniqueId val="{00000000-9A84-44A3-B96B-E19B549D4D0F}"/>
            </c:ext>
          </c:extLst>
        </c:ser>
        <c:ser>
          <c:idx val="1"/>
          <c:order val="1"/>
          <c:tx>
            <c:strRef>
              <c:f>Sheet1!$C$1</c:f>
              <c:strCache>
                <c:ptCount val="1"/>
                <c:pt idx="0">
                  <c:v>FY 2023</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c:v>
                </c:pt>
                <c:pt idx="1">
                  <c:v>2</c:v>
                </c:pt>
                <c:pt idx="2">
                  <c:v>3</c:v>
                </c:pt>
                <c:pt idx="3">
                  <c:v>4</c:v>
                </c:pt>
                <c:pt idx="4">
                  <c:v>5</c:v>
                </c:pt>
              </c:numCache>
            </c:numRef>
          </c:cat>
          <c:val>
            <c:numRef>
              <c:f>Sheet1!$C$2:$C$6</c:f>
              <c:numCache>
                <c:formatCode>0.0%</c:formatCode>
                <c:ptCount val="5"/>
                <c:pt idx="0">
                  <c:v>0.9362805683896479</c:v>
                </c:pt>
                <c:pt idx="1">
                  <c:v>0.88006961450408094</c:v>
                </c:pt>
                <c:pt idx="2">
                  <c:v>0.82868293928218384</c:v>
                </c:pt>
                <c:pt idx="3">
                  <c:v>0.83626486640750775</c:v>
                </c:pt>
                <c:pt idx="4">
                  <c:v>1</c:v>
                </c:pt>
              </c:numCache>
            </c:numRef>
          </c:val>
          <c:extLst>
            <c:ext xmlns:c16="http://schemas.microsoft.com/office/drawing/2014/chart" uri="{C3380CC4-5D6E-409C-BE32-E72D297353CC}">
              <c16:uniqueId val="{00000001-9A84-44A3-B96B-E19B549D4D0F}"/>
            </c:ext>
          </c:extLst>
        </c:ser>
        <c:dLbls>
          <c:showLegendKey val="0"/>
          <c:showVal val="0"/>
          <c:showCatName val="0"/>
          <c:showSerName val="0"/>
          <c:showPercent val="0"/>
          <c:showBubbleSize val="0"/>
        </c:dLbls>
        <c:gapWidth val="175"/>
        <c:overlap val="-27"/>
        <c:axId val="463496776"/>
        <c:axId val="463494152"/>
      </c:barChart>
      <c:catAx>
        <c:axId val="46349677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solidFill>
                      <a:schemeClr val="tx1"/>
                    </a:solidFill>
                  </a:rPr>
                  <a:t>Quintile</a:t>
                </a:r>
                <a:r>
                  <a:rPr lang="en-US" sz="1200" baseline="0" dirty="0">
                    <a:solidFill>
                      <a:schemeClr val="tx1"/>
                    </a:solidFill>
                  </a:rPr>
                  <a:t> Ranked by Wealth (Lowest to Highest)</a:t>
                </a:r>
                <a:endParaRPr lang="en-US" sz="1200" dirty="0">
                  <a:solidFill>
                    <a:schemeClr val="tx1"/>
                  </a:solidFill>
                </a:endParaRPr>
              </a:p>
            </c:rich>
          </c:tx>
          <c:layout>
            <c:manualLayout>
              <c:xMode val="edge"/>
              <c:yMode val="edge"/>
              <c:x val="0.32455876348789736"/>
              <c:y val="0.8587880655536366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63494152"/>
        <c:crosses val="autoZero"/>
        <c:auto val="1"/>
        <c:lblAlgn val="ctr"/>
        <c:lblOffset val="100"/>
        <c:noMultiLvlLbl val="0"/>
      </c:catAx>
      <c:valAx>
        <c:axId val="4634941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63496776"/>
        <c:crosses val="autoZero"/>
        <c:crossBetween val="between"/>
      </c:valAx>
      <c:spPr>
        <a:noFill/>
        <a:ln>
          <a:noFill/>
        </a:ln>
        <a:effectLst/>
      </c:spPr>
    </c:plotArea>
    <c:legend>
      <c:legendPos val="b"/>
      <c:layout>
        <c:manualLayout>
          <c:xMode val="edge"/>
          <c:yMode val="edge"/>
          <c:x val="0.39863123359580055"/>
          <c:y val="9.1182078544996076E-2"/>
          <c:w val="0.22866345873432486"/>
          <c:h val="5.73621219561990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0.90315</cdr:y>
    </cdr:from>
    <cdr:to>
      <cdr:x>1</cdr:x>
      <cdr:y>1</cdr:y>
    </cdr:to>
    <cdr:sp macro="" textlink="">
      <cdr:nvSpPr>
        <cdr:cNvPr id="2" name="TextBox 4"/>
        <cdr:cNvSpPr txBox="1"/>
      </cdr:nvSpPr>
      <cdr:spPr>
        <a:xfrm xmlns:a="http://schemas.openxmlformats.org/drawingml/2006/main">
          <a:off x="0" y="4018057"/>
          <a:ext cx="6858000" cy="43088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en-US" dirty="0">
              <a:latin typeface="+mn-lt"/>
            </a:rPr>
            <a:t>Source: Department of Education and Workforce.</a:t>
          </a:r>
        </a:p>
        <a:p xmlns:a="http://schemas.openxmlformats.org/drawingml/2006/main">
          <a:r>
            <a:rPr lang="en-US" sz="1100" dirty="0">
              <a:latin typeface="+mn-lt"/>
            </a:rPr>
            <a:t>Note: Revenue includes traditional school district operating revenue from all sources as reported by districts.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ltLang="en-US" dirty="0"/>
          </a:p>
        </p:txBody>
      </p:sp>
      <p:sp>
        <p:nvSpPr>
          <p:cNvPr id="299011"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dirty="0"/>
          </a:p>
        </p:txBody>
      </p:sp>
      <p:sp>
        <p:nvSpPr>
          <p:cNvPr id="299012"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ltLang="en-US" dirty="0"/>
          </a:p>
        </p:txBody>
      </p:sp>
      <p:sp>
        <p:nvSpPr>
          <p:cNvPr id="299013"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D92FDD88-6521-418C-8123-D508D8D03AEB}" type="slidenum">
              <a:rPr lang="en-US" altLang="en-US"/>
              <a:pPr/>
              <a:t>‹#›</a:t>
            </a:fld>
            <a:endParaRPr lang="en-US" altLang="en-US" dirty="0"/>
          </a:p>
        </p:txBody>
      </p:sp>
    </p:spTree>
    <p:extLst>
      <p:ext uri="{BB962C8B-B14F-4D97-AF65-F5344CB8AC3E}">
        <p14:creationId xmlns:p14="http://schemas.microsoft.com/office/powerpoint/2010/main" val="1451074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ltLang="en-US" dirty="0"/>
          </a:p>
        </p:txBody>
      </p:sp>
      <p:sp>
        <p:nvSpPr>
          <p:cNvPr id="297987"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dirty="0"/>
          </a:p>
        </p:txBody>
      </p:sp>
      <p:sp>
        <p:nvSpPr>
          <p:cNvPr id="297988"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989"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990"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ltLang="en-US" dirty="0"/>
          </a:p>
        </p:txBody>
      </p:sp>
      <p:sp>
        <p:nvSpPr>
          <p:cNvPr id="297991"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15809F33-EB31-47CD-A87E-A5E769F028FC}" type="slidenum">
              <a:rPr lang="en-US" altLang="en-US"/>
              <a:pPr/>
              <a:t>‹#›</a:t>
            </a:fld>
            <a:endParaRPr lang="en-US" altLang="en-US" dirty="0"/>
          </a:p>
        </p:txBody>
      </p:sp>
    </p:spTree>
    <p:extLst>
      <p:ext uri="{BB962C8B-B14F-4D97-AF65-F5344CB8AC3E}">
        <p14:creationId xmlns:p14="http://schemas.microsoft.com/office/powerpoint/2010/main" val="17062121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hyperlink" Target="https://www.lsc.ohio.gov/" TargetMode="Externa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63184" name="Group 16"/>
          <p:cNvGrpSpPr>
            <a:grpSpLocks/>
          </p:cNvGrpSpPr>
          <p:nvPr/>
        </p:nvGrpSpPr>
        <p:grpSpPr bwMode="auto">
          <a:xfrm>
            <a:off x="0" y="0"/>
            <a:ext cx="11684000" cy="5943601"/>
            <a:chOff x="0" y="0"/>
            <a:chExt cx="5520" cy="3744"/>
          </a:xfrm>
        </p:grpSpPr>
        <p:sp>
          <p:nvSpPr>
            <p:cNvPr id="263170" name="Rectangle 2"/>
            <p:cNvSpPr>
              <a:spLocks noChangeArrowheads="1"/>
            </p:cNvSpPr>
            <p:nvPr/>
          </p:nvSpPr>
          <p:spPr bwMode="auto">
            <a:xfrm>
              <a:off x="0" y="0"/>
              <a:ext cx="86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800" dirty="0">
                <a:latin typeface="Times New Roman" charset="0"/>
              </a:endParaRPr>
            </a:p>
          </p:txBody>
        </p:sp>
        <p:grpSp>
          <p:nvGrpSpPr>
            <p:cNvPr id="263182" name="Group 14"/>
            <p:cNvGrpSpPr>
              <a:grpSpLocks/>
            </p:cNvGrpSpPr>
            <p:nvPr userDrawn="1"/>
          </p:nvGrpSpPr>
          <p:grpSpPr bwMode="auto">
            <a:xfrm>
              <a:off x="0" y="2208"/>
              <a:ext cx="5520" cy="1536"/>
              <a:chOff x="0" y="2208"/>
              <a:chExt cx="5520" cy="1536"/>
            </a:xfrm>
          </p:grpSpPr>
          <p:sp>
            <p:nvSpPr>
              <p:cNvPr id="263171" name="Rectangle 3"/>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800" dirty="0">
                  <a:latin typeface="Times New Roman" charset="0"/>
                </a:endParaRPr>
              </a:p>
            </p:txBody>
          </p:sp>
          <p:sp>
            <p:nvSpPr>
              <p:cNvPr id="263172" name="Rectangle 4"/>
              <p:cNvSpPr>
                <a:spLocks noChangeArrowheads="1"/>
              </p:cNvSpPr>
              <p:nvPr userDrawn="1"/>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800" dirty="0">
                  <a:latin typeface="Times New Roman" charset="0"/>
                </a:endParaRPr>
              </a:p>
            </p:txBody>
          </p:sp>
          <p:sp>
            <p:nvSpPr>
              <p:cNvPr id="263178" name="Line 10"/>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263183" name="Group 15"/>
            <p:cNvGrpSpPr>
              <a:grpSpLocks/>
            </p:cNvGrpSpPr>
            <p:nvPr userDrawn="1"/>
          </p:nvGrpSpPr>
          <p:grpSpPr bwMode="auto">
            <a:xfrm>
              <a:off x="400" y="360"/>
              <a:ext cx="5088" cy="192"/>
              <a:chOff x="400" y="360"/>
              <a:chExt cx="5088" cy="192"/>
            </a:xfrm>
          </p:grpSpPr>
          <p:sp>
            <p:nvSpPr>
              <p:cNvPr id="263179" name="Rectangle 11"/>
              <p:cNvSpPr>
                <a:spLocks noChangeArrowheads="1"/>
              </p:cNvSpPr>
              <p:nvPr/>
            </p:nvSpPr>
            <p:spPr bwMode="auto">
              <a:xfrm>
                <a:off x="3936" y="360"/>
                <a:ext cx="1536" cy="192"/>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800" dirty="0">
                  <a:latin typeface="Times New Roman" charset="0"/>
                </a:endParaRPr>
              </a:p>
            </p:txBody>
          </p:sp>
          <p:sp>
            <p:nvSpPr>
              <p:cNvPr id="263180" name="Line 12"/>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263173" name="Rectangle 5"/>
          <p:cNvSpPr>
            <a:spLocks noGrp="1" noChangeArrowheads="1"/>
          </p:cNvSpPr>
          <p:nvPr>
            <p:ph type="ctrTitle" hasCustomPrompt="1"/>
          </p:nvPr>
        </p:nvSpPr>
        <p:spPr>
          <a:xfrm>
            <a:off x="1828800" y="1066800"/>
            <a:ext cx="9753600" cy="2209800"/>
          </a:xfrm>
        </p:spPr>
        <p:txBody>
          <a:bodyPr/>
          <a:lstStyle>
            <a:lvl1pPr algn="ctr">
              <a:defRPr sz="4000"/>
            </a:lvl1pPr>
          </a:lstStyle>
          <a:p>
            <a:pPr lvl="0"/>
            <a:r>
              <a:rPr lang="en-US" altLang="en-US" noProof="0" dirty="0"/>
              <a:t>Section heading</a:t>
            </a:r>
          </a:p>
        </p:txBody>
      </p:sp>
      <p:sp>
        <p:nvSpPr>
          <p:cNvPr id="6" name="TextBox 5"/>
          <p:cNvSpPr txBox="1"/>
          <p:nvPr userDrawn="1"/>
        </p:nvSpPr>
        <p:spPr>
          <a:xfrm>
            <a:off x="7162802" y="6583680"/>
            <a:ext cx="184731" cy="369332"/>
          </a:xfrm>
          <a:prstGeom prst="rect">
            <a:avLst/>
          </a:prstGeom>
          <a:noFill/>
        </p:spPr>
        <p:txBody>
          <a:bodyPr wrap="none" rtlCol="0">
            <a:spAutoFit/>
          </a:bodyPr>
          <a:lstStyle/>
          <a:p>
            <a:endParaRPr lang="en-US" dirty="0"/>
          </a:p>
        </p:txBody>
      </p:sp>
      <p:pic>
        <p:nvPicPr>
          <p:cNvPr id="17" name="Picture 16"/>
          <p:cNvPicPr>
            <a:picLocks/>
          </p:cNvPicPr>
          <p:nvPr userDrawn="1"/>
        </p:nvPicPr>
        <p:blipFill rotWithShape="1">
          <a:blip r:embed="rId2">
            <a:extLst>
              <a:ext uri="{28A0092B-C50C-407E-A947-70E740481C1C}">
                <a14:useLocalDpi xmlns:a14="http://schemas.microsoft.com/office/drawing/2010/main" val="0"/>
              </a:ext>
            </a:extLst>
          </a:blip>
          <a:srcRect b="91111"/>
          <a:stretch/>
        </p:blipFill>
        <p:spPr>
          <a:xfrm>
            <a:off x="0" y="5872163"/>
            <a:ext cx="12192000" cy="985837"/>
          </a:xfrm>
          <a:prstGeom prst="rect">
            <a:avLst/>
          </a:prstGeom>
        </p:spPr>
      </p:pic>
      <p:sp>
        <p:nvSpPr>
          <p:cNvPr id="18" name="Rectangle 7"/>
          <p:cNvSpPr txBox="1">
            <a:spLocks noChangeArrowheads="1"/>
          </p:cNvSpPr>
          <p:nvPr userDrawn="1"/>
        </p:nvSpPr>
        <p:spPr bwMode="auto">
          <a:xfrm>
            <a:off x="0" y="6339840"/>
            <a:ext cx="167640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kern="1200">
                <a:solidFill>
                  <a:schemeClr val="bg1"/>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sz="1050" dirty="0"/>
              <a:t>Legislative Budget </a:t>
            </a:r>
            <a:r>
              <a:rPr lang="en-US" altLang="en-US" sz="1100" dirty="0"/>
              <a:t>Office</a:t>
            </a:r>
          </a:p>
        </p:txBody>
      </p:sp>
      <p:pic>
        <p:nvPicPr>
          <p:cNvPr id="5" name="Picture 4"/>
          <p:cNvPicPr>
            <a:picLocks/>
          </p:cNvPicPr>
          <p:nvPr userDrawn="1"/>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5748528" y="5916168"/>
            <a:ext cx="694944" cy="694944"/>
          </a:xfrm>
          <a:prstGeom prst="rect">
            <a:avLst/>
          </a:prstGeom>
        </p:spPr>
      </p:pic>
      <p:cxnSp>
        <p:nvCxnSpPr>
          <p:cNvPr id="8" name="Straight Connector 7"/>
          <p:cNvCxnSpPr/>
          <p:nvPr userDrawn="1"/>
        </p:nvCxnSpPr>
        <p:spPr>
          <a:xfrm>
            <a:off x="20320" y="6629400"/>
            <a:ext cx="3048000" cy="0"/>
          </a:xfrm>
          <a:prstGeom prst="line">
            <a:avLst/>
          </a:prstGeom>
          <a:ln w="19050" cap="rnd"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9144000" y="6628660"/>
            <a:ext cx="3048000" cy="0"/>
          </a:xfrm>
          <a:prstGeom prst="line">
            <a:avLst/>
          </a:prstGeom>
          <a:ln w="19050" cap="rnd"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7">
            <a:hlinkClick r:id="rId5"/>
          </p:cNvPr>
          <p:cNvSpPr txBox="1">
            <a:spLocks noChangeArrowheads="1"/>
          </p:cNvSpPr>
          <p:nvPr userDrawn="1"/>
        </p:nvSpPr>
        <p:spPr bwMode="auto">
          <a:xfrm>
            <a:off x="5638800" y="6583680"/>
            <a:ext cx="914400" cy="24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b" anchorCtr="0" compatLnSpc="1">
            <a:prstTxWarp prst="textNoShape">
              <a:avLst/>
            </a:prstTxWarp>
          </a:bodyPr>
          <a:lstStyle>
            <a:defPPr>
              <a:defRPr lang="en-US"/>
            </a:defPPr>
            <a:lvl1pPr algn="l" rtl="0" fontAlgn="base">
              <a:spcBef>
                <a:spcPct val="0"/>
              </a:spcBef>
              <a:spcAft>
                <a:spcPct val="0"/>
              </a:spcAft>
              <a:defRPr sz="1400" kern="1200">
                <a:solidFill>
                  <a:schemeClr val="bg1"/>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altLang="en-US" sz="1100" u="sng" dirty="0"/>
              <a:t>lsc.ohio.gov</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3600" dirty="0">
                <a:solidFill>
                  <a:schemeClr val="tx2"/>
                </a:solidFill>
                <a:latin typeface="+mj-lt"/>
                <a:ea typeface="+mj-ea"/>
                <a:cs typeface="+mj-cs"/>
              </a:defRPr>
            </a:lvl1pPr>
          </a:lstStyle>
          <a:p>
            <a:pPr lvl="0" algn="l" rtl="0" eaLnBrk="1" fontAlgn="base" hangingPunct="1">
              <a:spcBef>
                <a:spcPct val="0"/>
              </a:spcBef>
              <a:spcAft>
                <a:spcPct val="0"/>
              </a:spcAft>
            </a:pPr>
            <a:r>
              <a:rPr lang="en-US"/>
              <a:t>Click to edit Master title style</a:t>
            </a:r>
            <a:endParaRPr lang="en-US" dirty="0"/>
          </a:p>
        </p:txBody>
      </p:sp>
      <p:sp>
        <p:nvSpPr>
          <p:cNvPr id="3" name="Content Placeholder 2"/>
          <p:cNvSpPr>
            <a:spLocks noGrp="1"/>
          </p:cNvSpPr>
          <p:nvPr>
            <p:ph idx="1" hasCustomPrompt="1"/>
          </p:nvPr>
        </p:nvSpPr>
        <p:spPr/>
        <p:txBody>
          <a:bodyPr/>
          <a:lstStyle>
            <a:lvl1pPr marL="341313" indent="-341313">
              <a:defRPr/>
            </a:lvl1pPr>
            <a:lvl2pPr marL="631825" indent="-288925">
              <a:defRPr/>
            </a:lvl2pPr>
            <a:lvl3pPr marL="914400" indent="-228600">
              <a:defRPr/>
            </a:lvl3pPr>
            <a:lvl4pPr marL="1255713" indent="-227013">
              <a:defRPr/>
            </a:lvl4pPr>
            <a:lvl5pPr marL="1598613" indent="-227013">
              <a:defRPr sz="18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p:cNvPicPr>
          <p:nvPr userDrawn="1"/>
        </p:nvPicPr>
        <p:blipFill rotWithShape="1">
          <a:blip r:embed="rId2">
            <a:extLst>
              <a:ext uri="{28A0092B-C50C-407E-A947-70E740481C1C}">
                <a14:useLocalDpi xmlns:a14="http://schemas.microsoft.com/office/drawing/2010/main" val="0"/>
              </a:ext>
            </a:extLst>
          </a:blip>
          <a:srcRect b="91111"/>
          <a:stretch/>
        </p:blipFill>
        <p:spPr>
          <a:xfrm>
            <a:off x="304800" y="8305800"/>
            <a:ext cx="12192000" cy="914400"/>
          </a:xfrm>
          <a:prstGeom prst="rect">
            <a:avLst/>
          </a:prstGeom>
        </p:spPr>
      </p:pic>
    </p:spTree>
    <p:extLst>
      <p:ext uri="{BB962C8B-B14F-4D97-AF65-F5344CB8AC3E}">
        <p14:creationId xmlns:p14="http://schemas.microsoft.com/office/powerpoint/2010/main" val="379105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unequal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lang="en-US" sz="3600" dirty="0">
                <a:solidFill>
                  <a:schemeClr val="tx2"/>
                </a:solidFill>
                <a:latin typeface="+mj-lt"/>
                <a:ea typeface="+mj-ea"/>
                <a:cs typeface="+mj-cs"/>
              </a:defRPr>
            </a:lvl1pPr>
          </a:lstStyle>
          <a:p>
            <a:pPr lvl="0" algn="l" rtl="0" eaLnBrk="1" fontAlgn="base" hangingPunct="1">
              <a:spcBef>
                <a:spcPct val="0"/>
              </a:spcBef>
              <a:spcAft>
                <a:spcPct val="0"/>
              </a:spcAft>
            </a:pPr>
            <a:r>
              <a:rPr lang="en-US" dirty="0"/>
              <a:t>Two unequal columns</a:t>
            </a:r>
          </a:p>
        </p:txBody>
      </p:sp>
      <p:sp>
        <p:nvSpPr>
          <p:cNvPr id="3" name="Content Placeholder 2"/>
          <p:cNvSpPr>
            <a:spLocks noGrp="1"/>
          </p:cNvSpPr>
          <p:nvPr>
            <p:ph idx="1" hasCustomPrompt="1"/>
          </p:nvPr>
        </p:nvSpPr>
        <p:spPr>
          <a:xfrm>
            <a:off x="1219200" y="1600203"/>
            <a:ext cx="6858000" cy="4530725"/>
          </a:xfrm>
        </p:spPr>
        <p:txBody>
          <a:bodyPr/>
          <a:lstStyle>
            <a:lvl1pPr marL="341313" indent="-341313">
              <a:defRPr sz="2800"/>
            </a:lvl1pPr>
            <a:lvl2pPr marL="631825" indent="-288925">
              <a:defRPr sz="2400"/>
            </a:lvl2pPr>
            <a:lvl3pPr marL="914400" indent="-228600">
              <a:defRPr sz="2200"/>
            </a:lvl3pPr>
            <a:lvl4pPr marL="1255713" indent="-227013">
              <a:defRPr sz="2000"/>
            </a:lvl4pPr>
            <a:lvl5pPr marL="1598613" indent="-227013">
              <a:defRPr sz="18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p:cNvPicPr>
          <p:nvPr userDrawn="1"/>
        </p:nvPicPr>
        <p:blipFill rotWithShape="1">
          <a:blip r:embed="rId2">
            <a:extLst>
              <a:ext uri="{28A0092B-C50C-407E-A947-70E740481C1C}">
                <a14:useLocalDpi xmlns:a14="http://schemas.microsoft.com/office/drawing/2010/main" val="0"/>
              </a:ext>
            </a:extLst>
          </a:blip>
          <a:srcRect b="91111"/>
          <a:stretch/>
        </p:blipFill>
        <p:spPr>
          <a:xfrm>
            <a:off x="304800" y="8305800"/>
            <a:ext cx="12192000" cy="914400"/>
          </a:xfrm>
          <a:prstGeom prst="rect">
            <a:avLst/>
          </a:prstGeom>
        </p:spPr>
      </p:pic>
      <p:sp>
        <p:nvSpPr>
          <p:cNvPr id="12" name="Content Placeholder 11"/>
          <p:cNvSpPr>
            <a:spLocks noGrp="1"/>
          </p:cNvSpPr>
          <p:nvPr>
            <p:ph sz="quarter" idx="10" hasCustomPrompt="1"/>
          </p:nvPr>
        </p:nvSpPr>
        <p:spPr>
          <a:xfrm>
            <a:off x="8153400" y="1610503"/>
            <a:ext cx="3429000" cy="4535424"/>
          </a:xfrm>
        </p:spPr>
        <p:txBody>
          <a:bodyPr/>
          <a:lstStyle>
            <a:lvl1pPr>
              <a:defRPr sz="2800"/>
            </a:lvl1pPr>
            <a:lvl2pPr>
              <a:defRPr sz="2400"/>
            </a:lvl2pPr>
            <a:lvl3pPr>
              <a:defRPr sz="2200"/>
            </a:lvl3pPr>
            <a:lvl4pPr>
              <a:defRPr sz="2000"/>
            </a:lvl4pPr>
            <a:lvl5pPr>
              <a:defRPr sz="18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352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equal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vl1pPr>
          </a:lstStyle>
          <a:p>
            <a:r>
              <a:rPr lang="en-US" dirty="0"/>
              <a:t>Two equal columns</a:t>
            </a:r>
          </a:p>
        </p:txBody>
      </p:sp>
      <p:sp>
        <p:nvSpPr>
          <p:cNvPr id="3" name="Content Placeholder 2"/>
          <p:cNvSpPr>
            <a:spLocks noGrp="1"/>
          </p:cNvSpPr>
          <p:nvPr>
            <p:ph sz="half" idx="1" hasCustomPrompt="1"/>
          </p:nvPr>
        </p:nvSpPr>
        <p:spPr>
          <a:xfrm>
            <a:off x="1219200" y="1600203"/>
            <a:ext cx="5080000" cy="4530725"/>
          </a:xfrm>
        </p:spPr>
        <p:txBody>
          <a:bodyPr/>
          <a:lstStyle>
            <a:lvl1pPr>
              <a:defRPr sz="2800"/>
            </a:lvl1pPr>
            <a:lvl2pPr>
              <a:defRPr sz="2400"/>
            </a:lvl2pPr>
            <a:lvl3pPr>
              <a:defRPr sz="2200"/>
            </a:lvl3pPr>
            <a:lvl4pPr>
              <a:defRPr sz="2000"/>
            </a:lvl4pPr>
            <a:lvl5pPr>
              <a:defRPr sz="1800"/>
            </a:lvl5pPr>
            <a:lvl6pPr>
              <a:defRPr sz="1350"/>
            </a:lvl6pPr>
            <a:lvl7pPr>
              <a:defRPr sz="1350"/>
            </a:lvl7pPr>
            <a:lvl8pPr>
              <a:defRPr sz="1350"/>
            </a:lvl8pPr>
            <a:lvl9pPr>
              <a:defRPr sz="135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502400" y="1600203"/>
            <a:ext cx="5080000" cy="4530725"/>
          </a:xfrm>
        </p:spPr>
        <p:txBody>
          <a:bodyPr/>
          <a:lstStyle>
            <a:lvl1pPr>
              <a:defRPr sz="2800"/>
            </a:lvl1pPr>
            <a:lvl2pPr>
              <a:defRPr sz="2400"/>
            </a:lvl2pPr>
            <a:lvl3pPr>
              <a:defRPr sz="2200"/>
            </a:lvl3pPr>
            <a:lvl4pPr>
              <a:defRPr sz="2000"/>
            </a:lvl4pPr>
            <a:lvl5pPr>
              <a:defRPr sz="1800"/>
            </a:lvl5pPr>
            <a:lvl6pPr>
              <a:defRPr sz="1350"/>
            </a:lvl6pPr>
            <a:lvl7pPr>
              <a:defRPr sz="1350"/>
            </a:lvl7pPr>
            <a:lvl8pPr>
              <a:defRPr sz="1350"/>
            </a:lvl8pPr>
            <a:lvl9pPr>
              <a:defRPr sz="135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350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vl1pPr>
          </a:lstStyle>
          <a:p>
            <a:r>
              <a:rPr lang="en-US" dirty="0"/>
              <a:t>Two equal columns/three content boxes</a:t>
            </a:r>
          </a:p>
        </p:txBody>
      </p:sp>
      <p:sp>
        <p:nvSpPr>
          <p:cNvPr id="3" name="Content Placeholder 2"/>
          <p:cNvSpPr>
            <a:spLocks noGrp="1"/>
          </p:cNvSpPr>
          <p:nvPr>
            <p:ph sz="half" idx="1" hasCustomPrompt="1"/>
          </p:nvPr>
        </p:nvSpPr>
        <p:spPr>
          <a:xfrm>
            <a:off x="1219200" y="1600203"/>
            <a:ext cx="5080000" cy="4530725"/>
          </a:xfrm>
        </p:spPr>
        <p:txBody>
          <a:bodyPr/>
          <a:lstStyle>
            <a:lvl1pPr>
              <a:defRPr sz="2800"/>
            </a:lvl1pPr>
            <a:lvl2pPr>
              <a:defRPr sz="2400"/>
            </a:lvl2pPr>
            <a:lvl3pPr>
              <a:defRPr sz="2200"/>
            </a:lvl3pPr>
            <a:lvl4pPr>
              <a:defRPr sz="2000"/>
            </a:lvl4pPr>
            <a:lvl5pPr>
              <a:defRPr sz="1800"/>
            </a:lvl5pPr>
            <a:lvl6pPr>
              <a:defRPr sz="1350"/>
            </a:lvl6pPr>
            <a:lvl7pPr>
              <a:defRPr sz="1350"/>
            </a:lvl7pPr>
            <a:lvl8pPr>
              <a:defRPr sz="1350"/>
            </a:lvl8pPr>
            <a:lvl9pPr>
              <a:defRPr sz="135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502400" y="1600203"/>
            <a:ext cx="5080000" cy="2209797"/>
          </a:xfrm>
        </p:spPr>
        <p:txBody>
          <a:bodyPr/>
          <a:lstStyle>
            <a:lvl1pPr>
              <a:defRPr sz="2800"/>
            </a:lvl1pPr>
            <a:lvl2pPr>
              <a:defRPr sz="2400"/>
            </a:lvl2pPr>
            <a:lvl3pPr>
              <a:defRPr sz="2200"/>
            </a:lvl3pPr>
            <a:lvl4pPr>
              <a:defRPr sz="2000"/>
            </a:lvl4pPr>
            <a:lvl5pPr>
              <a:defRPr sz="1800"/>
            </a:lvl5pPr>
            <a:lvl6pPr>
              <a:defRPr sz="1350"/>
            </a:lvl6pPr>
            <a:lvl7pPr>
              <a:defRPr sz="1350"/>
            </a:lvl7pPr>
            <a:lvl8pPr>
              <a:defRPr sz="1350"/>
            </a:lvl8pPr>
            <a:lvl9pPr>
              <a:defRPr sz="135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hasCustomPrompt="1"/>
          </p:nvPr>
        </p:nvSpPr>
        <p:spPr>
          <a:xfrm>
            <a:off x="6502400" y="3927472"/>
            <a:ext cx="5080000" cy="2203456"/>
          </a:xfrm>
        </p:spPr>
        <p:txBody>
          <a:bodyPr/>
          <a:lstStyle>
            <a:lvl1pPr marL="341313" indent="-341313">
              <a:defRPr lang="en-US" sz="2800" dirty="0" smtClean="0">
                <a:solidFill>
                  <a:schemeClr val="tx1"/>
                </a:solidFill>
                <a:latin typeface="+mn-lt"/>
                <a:ea typeface="+mn-ea"/>
                <a:cs typeface="+mn-cs"/>
              </a:defRPr>
            </a:lvl1pPr>
            <a:lvl2pPr marL="573088" indent="-230188">
              <a:defRPr lang="en-US" sz="2400" dirty="0" smtClean="0">
                <a:solidFill>
                  <a:schemeClr val="tx1"/>
                </a:solidFill>
                <a:latin typeface="+mn-lt"/>
              </a:defRPr>
            </a:lvl2pPr>
            <a:lvl3pPr marL="914400" indent="-228600">
              <a:defRPr lang="en-US" sz="2200" dirty="0" smtClean="0">
                <a:solidFill>
                  <a:schemeClr val="tx1"/>
                </a:solidFill>
                <a:latin typeface="+mn-lt"/>
              </a:defRPr>
            </a:lvl3pPr>
            <a:lvl4pPr marL="1255713" indent="-227013">
              <a:defRPr lang="en-US" sz="2000" dirty="0" smtClean="0">
                <a:solidFill>
                  <a:schemeClr val="tx1"/>
                </a:solidFill>
                <a:latin typeface="+mn-lt"/>
              </a:defRPr>
            </a:lvl4pPr>
            <a:lvl5pPr marL="1543050" indent="-171450">
              <a:defRPr lang="en-US" sz="1800" dirty="0">
                <a:solidFill>
                  <a:schemeClr val="tx1"/>
                </a:solidFill>
                <a:latin typeface="+mn-lt"/>
              </a:defRPr>
            </a:lvl5pPr>
          </a:lstStyle>
          <a:p>
            <a:pPr marL="341313" lvl="0" indent="-341313" algn="l" rtl="0" eaLnBrk="1" fontAlgn="base" hangingPunct="1">
              <a:spcBef>
                <a:spcPct val="20000"/>
              </a:spcBef>
              <a:spcAft>
                <a:spcPct val="0"/>
              </a:spcAft>
              <a:buClr>
                <a:schemeClr val="folHlink"/>
              </a:buClr>
              <a:buSzPct val="90000"/>
              <a:buFont typeface="Wingdings" pitchFamily="2" charset="2"/>
              <a:buChar char="n"/>
            </a:pPr>
            <a:r>
              <a:rPr lang="en-US" dirty="0"/>
              <a:t>First level</a:t>
            </a:r>
          </a:p>
          <a:p>
            <a:pPr marL="573088" lvl="1" indent="-230188" algn="l" rtl="0" eaLnBrk="1" fontAlgn="base" hangingPunct="1">
              <a:spcBef>
                <a:spcPct val="20000"/>
              </a:spcBef>
              <a:spcAft>
                <a:spcPct val="0"/>
              </a:spcAft>
              <a:buClr>
                <a:schemeClr val="accent1"/>
              </a:buClr>
              <a:buSzPct val="75000"/>
              <a:buFont typeface="Wingdings" pitchFamily="2" charset="2"/>
              <a:buChar char="n"/>
            </a:pPr>
            <a:r>
              <a:rPr lang="en-US" dirty="0"/>
              <a:t>Second level</a:t>
            </a:r>
          </a:p>
          <a:p>
            <a:pPr marL="914400" lvl="2" indent="-228600" algn="l" rtl="0" eaLnBrk="1" fontAlgn="base" hangingPunct="1">
              <a:spcBef>
                <a:spcPct val="20000"/>
              </a:spcBef>
              <a:spcAft>
                <a:spcPct val="0"/>
              </a:spcAft>
              <a:buClr>
                <a:schemeClr val="folHlink"/>
              </a:buClr>
              <a:buSzPct val="55000"/>
              <a:buFont typeface="Wingdings" pitchFamily="2" charset="2"/>
              <a:buChar char="n"/>
            </a:pPr>
            <a:r>
              <a:rPr lang="en-US" dirty="0"/>
              <a:t>Third level</a:t>
            </a:r>
          </a:p>
          <a:p>
            <a:pPr marL="1255713" lvl="3" indent="-227013" algn="l" rtl="0" eaLnBrk="1" fontAlgn="base" hangingPunct="1">
              <a:spcBef>
                <a:spcPct val="20000"/>
              </a:spcBef>
              <a:spcAft>
                <a:spcPct val="0"/>
              </a:spcAft>
              <a:buClr>
                <a:schemeClr val="accent1"/>
              </a:buClr>
              <a:buFont typeface="Wingdings" pitchFamily="2" charset="2"/>
              <a:buChar char="§"/>
            </a:pPr>
            <a:r>
              <a:rPr lang="en-US" dirty="0"/>
              <a:t>Fourth level</a:t>
            </a:r>
          </a:p>
          <a:p>
            <a:pPr marL="1543050" lvl="4" indent="-171450" algn="l" rtl="0" eaLnBrk="1" fontAlgn="base" hangingPunct="1">
              <a:spcBef>
                <a:spcPct val="20000"/>
              </a:spcBef>
              <a:spcAft>
                <a:spcPct val="0"/>
              </a:spcAft>
              <a:buClr>
                <a:srgbClr val="C00000"/>
              </a:buClr>
              <a:buFont typeface="Wingdings" pitchFamily="2" charset="2"/>
              <a:buChar char="§"/>
            </a:pPr>
            <a:r>
              <a:rPr lang="en-US" dirty="0"/>
              <a:t>Fifth level</a:t>
            </a:r>
          </a:p>
        </p:txBody>
      </p:sp>
    </p:spTree>
    <p:extLst>
      <p:ext uri="{BB962C8B-B14F-4D97-AF65-F5344CB8AC3E}">
        <p14:creationId xmlns:p14="http://schemas.microsoft.com/office/powerpoint/2010/main" val="4132911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rows/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vl1pPr>
          </a:lstStyle>
          <a:p>
            <a:r>
              <a:rPr lang="en-US" dirty="0"/>
              <a:t>Two rows/three content boxes</a:t>
            </a:r>
          </a:p>
        </p:txBody>
      </p:sp>
      <p:sp>
        <p:nvSpPr>
          <p:cNvPr id="3" name="Content Placeholder 2"/>
          <p:cNvSpPr>
            <a:spLocks noGrp="1"/>
          </p:cNvSpPr>
          <p:nvPr>
            <p:ph sz="half" idx="1" hasCustomPrompt="1"/>
          </p:nvPr>
        </p:nvSpPr>
        <p:spPr>
          <a:xfrm>
            <a:off x="1208903" y="1600203"/>
            <a:ext cx="10373497" cy="2320928"/>
          </a:xfrm>
        </p:spPr>
        <p:txBody>
          <a:bodyPr/>
          <a:lstStyle>
            <a:lvl1pPr>
              <a:defRPr sz="2800"/>
            </a:lvl1pPr>
            <a:lvl2pPr>
              <a:defRPr sz="2400"/>
            </a:lvl2pPr>
            <a:lvl3pPr>
              <a:defRPr sz="2200"/>
            </a:lvl3pPr>
            <a:lvl4pPr>
              <a:defRPr sz="2000"/>
            </a:lvl4pPr>
            <a:lvl5pPr>
              <a:defRPr sz="1800"/>
            </a:lvl5pPr>
            <a:lvl6pPr>
              <a:defRPr sz="1350"/>
            </a:lvl6pPr>
            <a:lvl7pPr>
              <a:defRPr sz="1350"/>
            </a:lvl7pPr>
            <a:lvl8pPr>
              <a:defRPr sz="1350"/>
            </a:lvl8pPr>
            <a:lvl9pPr>
              <a:defRPr sz="135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1208903" y="3921131"/>
            <a:ext cx="5080000" cy="2209797"/>
          </a:xfrm>
        </p:spPr>
        <p:txBody>
          <a:bodyPr/>
          <a:lstStyle>
            <a:lvl1pPr>
              <a:defRPr sz="2800"/>
            </a:lvl1pPr>
            <a:lvl2pPr>
              <a:defRPr sz="2400"/>
            </a:lvl2pPr>
            <a:lvl3pPr>
              <a:defRPr sz="2200"/>
            </a:lvl3pPr>
            <a:lvl4pPr>
              <a:defRPr sz="2000"/>
            </a:lvl4pPr>
            <a:lvl5pPr>
              <a:defRPr sz="1800"/>
            </a:lvl5pPr>
            <a:lvl6pPr>
              <a:defRPr sz="1350"/>
            </a:lvl6pPr>
            <a:lvl7pPr>
              <a:defRPr sz="1350"/>
            </a:lvl7pPr>
            <a:lvl8pPr>
              <a:defRPr sz="1350"/>
            </a:lvl8pPr>
            <a:lvl9pPr>
              <a:defRPr sz="135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hasCustomPrompt="1"/>
          </p:nvPr>
        </p:nvSpPr>
        <p:spPr>
          <a:xfrm>
            <a:off x="6502400" y="3927472"/>
            <a:ext cx="5080000" cy="2203456"/>
          </a:xfrm>
        </p:spPr>
        <p:txBody>
          <a:bodyPr/>
          <a:lstStyle>
            <a:lvl1pPr marL="341313" indent="-341313">
              <a:defRPr lang="en-US" sz="2800" dirty="0" smtClean="0">
                <a:solidFill>
                  <a:schemeClr val="tx1"/>
                </a:solidFill>
                <a:latin typeface="+mn-lt"/>
                <a:ea typeface="+mn-ea"/>
                <a:cs typeface="+mn-cs"/>
              </a:defRPr>
            </a:lvl1pPr>
            <a:lvl2pPr marL="573088" indent="-230188">
              <a:defRPr lang="en-US" sz="2400" dirty="0" smtClean="0">
                <a:solidFill>
                  <a:schemeClr val="tx1"/>
                </a:solidFill>
                <a:latin typeface="+mn-lt"/>
              </a:defRPr>
            </a:lvl2pPr>
            <a:lvl3pPr marL="914400" indent="-228600">
              <a:defRPr lang="en-US" sz="2200" dirty="0" smtClean="0">
                <a:solidFill>
                  <a:schemeClr val="tx1"/>
                </a:solidFill>
                <a:latin typeface="+mn-lt"/>
              </a:defRPr>
            </a:lvl3pPr>
            <a:lvl4pPr marL="1255713" indent="-227013">
              <a:defRPr lang="en-US" sz="2000" dirty="0" smtClean="0">
                <a:solidFill>
                  <a:schemeClr val="tx1"/>
                </a:solidFill>
                <a:latin typeface="+mn-lt"/>
              </a:defRPr>
            </a:lvl4pPr>
            <a:lvl5pPr marL="1543050" indent="-171450">
              <a:defRPr lang="en-US" sz="1800" dirty="0">
                <a:solidFill>
                  <a:schemeClr val="tx1"/>
                </a:solidFill>
                <a:latin typeface="+mn-lt"/>
              </a:defRPr>
            </a:lvl5pPr>
          </a:lstStyle>
          <a:p>
            <a:pPr marL="341313" lvl="0" indent="-341313" algn="l" rtl="0" eaLnBrk="1" fontAlgn="base" hangingPunct="1">
              <a:spcBef>
                <a:spcPct val="20000"/>
              </a:spcBef>
              <a:spcAft>
                <a:spcPct val="0"/>
              </a:spcAft>
              <a:buClr>
                <a:schemeClr val="folHlink"/>
              </a:buClr>
              <a:buSzPct val="90000"/>
              <a:buFont typeface="Wingdings" pitchFamily="2" charset="2"/>
              <a:buChar char="n"/>
            </a:pPr>
            <a:r>
              <a:rPr lang="en-US" dirty="0"/>
              <a:t>First level</a:t>
            </a:r>
          </a:p>
          <a:p>
            <a:pPr marL="573088" lvl="1" indent="-230188" algn="l" rtl="0" eaLnBrk="1" fontAlgn="base" hangingPunct="1">
              <a:spcBef>
                <a:spcPct val="20000"/>
              </a:spcBef>
              <a:spcAft>
                <a:spcPct val="0"/>
              </a:spcAft>
              <a:buClr>
                <a:schemeClr val="accent1"/>
              </a:buClr>
              <a:buSzPct val="75000"/>
              <a:buFont typeface="Wingdings" pitchFamily="2" charset="2"/>
              <a:buChar char="n"/>
            </a:pPr>
            <a:r>
              <a:rPr lang="en-US" dirty="0"/>
              <a:t>Second level</a:t>
            </a:r>
          </a:p>
          <a:p>
            <a:pPr marL="914400" lvl="2" indent="-228600" algn="l" rtl="0" eaLnBrk="1" fontAlgn="base" hangingPunct="1">
              <a:spcBef>
                <a:spcPct val="20000"/>
              </a:spcBef>
              <a:spcAft>
                <a:spcPct val="0"/>
              </a:spcAft>
              <a:buClr>
                <a:schemeClr val="folHlink"/>
              </a:buClr>
              <a:buSzPct val="55000"/>
              <a:buFont typeface="Wingdings" pitchFamily="2" charset="2"/>
              <a:buChar char="n"/>
            </a:pPr>
            <a:r>
              <a:rPr lang="en-US" dirty="0"/>
              <a:t>Third level</a:t>
            </a:r>
          </a:p>
          <a:p>
            <a:pPr marL="1255713" lvl="3" indent="-227013" algn="l" rtl="0" eaLnBrk="1" fontAlgn="base" hangingPunct="1">
              <a:spcBef>
                <a:spcPct val="20000"/>
              </a:spcBef>
              <a:spcAft>
                <a:spcPct val="0"/>
              </a:spcAft>
              <a:buClr>
                <a:schemeClr val="accent1"/>
              </a:buClr>
              <a:buFont typeface="Wingdings" pitchFamily="2" charset="2"/>
              <a:buChar char="§"/>
            </a:pPr>
            <a:r>
              <a:rPr lang="en-US" dirty="0"/>
              <a:t>Fourth level</a:t>
            </a:r>
          </a:p>
          <a:p>
            <a:pPr marL="1543050" lvl="4" indent="-171450" algn="l" rtl="0" eaLnBrk="1" fontAlgn="base" hangingPunct="1">
              <a:spcBef>
                <a:spcPct val="20000"/>
              </a:spcBef>
              <a:spcAft>
                <a:spcPct val="0"/>
              </a:spcAft>
              <a:buClr>
                <a:srgbClr val="C00000"/>
              </a:buClr>
              <a:buFont typeface="Wingdings" pitchFamily="2" charset="2"/>
              <a:buChar char="§"/>
            </a:pPr>
            <a:r>
              <a:rPr lang="en-US" dirty="0"/>
              <a:t>Fifth level</a:t>
            </a:r>
          </a:p>
        </p:txBody>
      </p:sp>
    </p:spTree>
    <p:extLst>
      <p:ext uri="{BB962C8B-B14F-4D97-AF65-F5344CB8AC3E}">
        <p14:creationId xmlns:p14="http://schemas.microsoft.com/office/powerpoint/2010/main" val="418421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hyperlink" Target="https://www.lsc.ohio.gov/"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2156" name="Group 12"/>
          <p:cNvGrpSpPr>
            <a:grpSpLocks/>
          </p:cNvGrpSpPr>
          <p:nvPr/>
        </p:nvGrpSpPr>
        <p:grpSpPr bwMode="auto">
          <a:xfrm>
            <a:off x="0" y="0"/>
            <a:ext cx="11582400" cy="4876800"/>
            <a:chOff x="0" y="0"/>
            <a:chExt cx="5472" cy="3072"/>
          </a:xfrm>
        </p:grpSpPr>
        <p:sp>
          <p:nvSpPr>
            <p:cNvPr id="262147" name="Rectangle 3"/>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800" dirty="0">
                <a:latin typeface="Times New Roman" charset="0"/>
              </a:endParaRPr>
            </a:p>
          </p:txBody>
        </p:sp>
        <p:grpSp>
          <p:nvGrpSpPr>
            <p:cNvPr id="262155" name="Group 11"/>
            <p:cNvGrpSpPr>
              <a:grpSpLocks/>
            </p:cNvGrpSpPr>
            <p:nvPr/>
          </p:nvGrpSpPr>
          <p:grpSpPr bwMode="auto">
            <a:xfrm>
              <a:off x="240" y="893"/>
              <a:ext cx="5232" cy="115"/>
              <a:chOff x="240" y="893"/>
              <a:chExt cx="5232" cy="115"/>
            </a:xfrm>
          </p:grpSpPr>
          <p:sp>
            <p:nvSpPr>
              <p:cNvPr id="262146" name="Rectangle 2"/>
              <p:cNvSpPr>
                <a:spLocks noChangeArrowheads="1"/>
              </p:cNvSpPr>
              <p:nvPr/>
            </p:nvSpPr>
            <p:spPr bwMode="auto">
              <a:xfrm>
                <a:off x="4320" y="893"/>
                <a:ext cx="1152" cy="115"/>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800" dirty="0">
                  <a:latin typeface="Times New Roman" charset="0"/>
                </a:endParaRPr>
              </a:p>
            </p:txBody>
          </p:sp>
          <p:sp>
            <p:nvSpPr>
              <p:cNvPr id="262148" name="Line 4"/>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262149" name="Rectangle 5"/>
          <p:cNvSpPr>
            <a:spLocks noGrp="1" noChangeArrowheads="1"/>
          </p:cNvSpPr>
          <p:nvPr>
            <p:ph type="title"/>
          </p:nvPr>
        </p:nvSpPr>
        <p:spPr bwMode="auto">
          <a:xfrm>
            <a:off x="1219200" y="277813"/>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262150" name="Rectangle 6"/>
          <p:cNvSpPr>
            <a:spLocks noGrp="1" noChangeArrowheads="1"/>
          </p:cNvSpPr>
          <p:nvPr>
            <p:ph type="body" idx="1"/>
          </p:nvPr>
        </p:nvSpPr>
        <p:spPr bwMode="auto">
          <a:xfrm>
            <a:off x="1219200" y="1600203"/>
            <a:ext cx="10363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62151" name="Rectangle 7"/>
          <p:cNvSpPr>
            <a:spLocks noGrp="1" noChangeArrowheads="1"/>
          </p:cNvSpPr>
          <p:nvPr>
            <p:ph type="dt" sz="half" idx="2"/>
          </p:nvPr>
        </p:nvSpPr>
        <p:spPr bwMode="auto">
          <a:xfrm>
            <a:off x="1219200" y="6251575"/>
            <a:ext cx="264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750"/>
            </a:lvl1pPr>
          </a:lstStyle>
          <a:p>
            <a:endParaRPr lang="en-US" altLang="en-US" dirty="0"/>
          </a:p>
        </p:txBody>
      </p:sp>
      <p:sp>
        <p:nvSpPr>
          <p:cNvPr id="262152" name="Rectangle 8"/>
          <p:cNvSpPr>
            <a:spLocks noGrp="1" noChangeArrowheads="1"/>
          </p:cNvSpPr>
          <p:nvPr>
            <p:ph type="ftr" sz="quarter" idx="3"/>
          </p:nvPr>
        </p:nvSpPr>
        <p:spPr bwMode="auto">
          <a:xfrm>
            <a:off x="4470400" y="62484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750"/>
            </a:lvl1pPr>
          </a:lstStyle>
          <a:p>
            <a:endParaRPr lang="en-US" altLang="en-US" dirty="0"/>
          </a:p>
        </p:txBody>
      </p:sp>
      <p:sp>
        <p:nvSpPr>
          <p:cNvPr id="262153" name="Rectangle 9"/>
          <p:cNvSpPr>
            <a:spLocks noGrp="1" noChangeArrowheads="1"/>
          </p:cNvSpPr>
          <p:nvPr>
            <p:ph type="sldNum" sz="quarter" idx="4"/>
          </p:nvPr>
        </p:nvSpPr>
        <p:spPr bwMode="auto">
          <a:xfrm>
            <a:off x="9042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750"/>
            </a:lvl1pPr>
          </a:lstStyle>
          <a:p>
            <a:fld id="{CA018B54-7992-48DF-BF8C-61CFB03447C4}" type="slidenum">
              <a:rPr lang="en-US" altLang="en-US"/>
              <a:pPr/>
              <a:t>‹#›</a:t>
            </a:fld>
            <a:endParaRPr lang="en-US" altLang="en-US" dirty="0"/>
          </a:p>
        </p:txBody>
      </p:sp>
      <p:sp>
        <p:nvSpPr>
          <p:cNvPr id="262154" name="Line 10"/>
          <p:cNvSpPr>
            <a:spLocks noChangeShapeType="1"/>
          </p:cNvSpPr>
          <p:nvPr/>
        </p:nvSpPr>
        <p:spPr bwMode="auto">
          <a:xfrm>
            <a:off x="0" y="4876800"/>
            <a:ext cx="8128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5" name="Picture 14"/>
          <p:cNvPicPr>
            <a:picLocks/>
          </p:cNvPicPr>
          <p:nvPr userDrawn="1"/>
        </p:nvPicPr>
        <p:blipFill rotWithShape="1">
          <a:blip r:embed="rId8">
            <a:extLst>
              <a:ext uri="{28A0092B-C50C-407E-A947-70E740481C1C}">
                <a14:useLocalDpi xmlns:a14="http://schemas.microsoft.com/office/drawing/2010/main" val="0"/>
              </a:ext>
            </a:extLst>
          </a:blip>
          <a:srcRect b="91111"/>
          <a:stretch/>
        </p:blipFill>
        <p:spPr>
          <a:xfrm>
            <a:off x="0" y="6096000"/>
            <a:ext cx="12192000" cy="640080"/>
          </a:xfrm>
          <a:prstGeom prst="rect">
            <a:avLst/>
          </a:prstGeom>
        </p:spPr>
      </p:pic>
      <p:sp>
        <p:nvSpPr>
          <p:cNvPr id="16" name="Rectangle 7"/>
          <p:cNvSpPr txBox="1">
            <a:spLocks noChangeArrowheads="1"/>
          </p:cNvSpPr>
          <p:nvPr userDrawn="1"/>
        </p:nvSpPr>
        <p:spPr bwMode="auto">
          <a:xfrm>
            <a:off x="0" y="6428232"/>
            <a:ext cx="1752600" cy="20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kern="1200">
                <a:solidFill>
                  <a:schemeClr val="bg1"/>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sz="1100" dirty="0"/>
              <a:t>Legislative Budget Office</a:t>
            </a:r>
          </a:p>
        </p:txBody>
      </p:sp>
      <p:cxnSp>
        <p:nvCxnSpPr>
          <p:cNvPr id="19" name="Straight Connector 18"/>
          <p:cNvCxnSpPr/>
          <p:nvPr userDrawn="1"/>
        </p:nvCxnSpPr>
        <p:spPr>
          <a:xfrm>
            <a:off x="0" y="6675120"/>
            <a:ext cx="12192000" cy="0"/>
          </a:xfrm>
          <a:prstGeom prst="line">
            <a:avLst/>
          </a:prstGeom>
          <a:ln w="19050" cap="rnd"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DrafterName"/>
          <p:cNvSpPr txBox="1">
            <a:spLocks noChangeArrowheads="1"/>
          </p:cNvSpPr>
          <p:nvPr userDrawn="1"/>
        </p:nvSpPr>
        <p:spPr bwMode="auto">
          <a:xfrm>
            <a:off x="10439400" y="6428232"/>
            <a:ext cx="1752600" cy="20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kern="1200">
                <a:solidFill>
                  <a:schemeClr val="bg1"/>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altLang="en-US" sz="1100" dirty="0">
              <a:solidFill>
                <a:schemeClr val="bg1"/>
              </a:solidFill>
            </a:endParaRPr>
          </a:p>
        </p:txBody>
      </p:sp>
      <p:sp>
        <p:nvSpPr>
          <p:cNvPr id="22" name="Rectangle 7">
            <a:hlinkClick r:id="rId9"/>
          </p:cNvPr>
          <p:cNvSpPr txBox="1">
            <a:spLocks noChangeArrowheads="1"/>
          </p:cNvSpPr>
          <p:nvPr userDrawn="1"/>
        </p:nvSpPr>
        <p:spPr bwMode="auto">
          <a:xfrm>
            <a:off x="11277600" y="6428232"/>
            <a:ext cx="914400" cy="21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b" anchorCtr="0" compatLnSpc="1">
            <a:prstTxWarp prst="textNoShape">
              <a:avLst/>
            </a:prstTxWarp>
          </a:bodyPr>
          <a:lstStyle>
            <a:defPPr>
              <a:defRPr lang="en-US"/>
            </a:defPPr>
            <a:lvl1pPr algn="l" rtl="0" fontAlgn="base">
              <a:spcBef>
                <a:spcPct val="0"/>
              </a:spcBef>
              <a:spcAft>
                <a:spcPct val="0"/>
              </a:spcAft>
              <a:defRPr sz="1400" kern="1200">
                <a:solidFill>
                  <a:schemeClr val="bg1"/>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altLang="en-US" sz="1100" u="sng" dirty="0"/>
              <a:t>lsc.ohio.gov</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8" r:id="rId3"/>
    <p:sldLayoutId id="2147483691" r:id="rId4"/>
    <p:sldLayoutId id="2147483697" r:id="rId5"/>
    <p:sldLayoutId id="2147483699" r:id="rId6"/>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150">
          <a:solidFill>
            <a:schemeClr val="tx2"/>
          </a:solidFill>
          <a:latin typeface="Times New Roman" charset="0"/>
        </a:defRPr>
      </a:lvl2pPr>
      <a:lvl3pPr algn="l" rtl="0" eaLnBrk="1" fontAlgn="base" hangingPunct="1">
        <a:spcBef>
          <a:spcPct val="0"/>
        </a:spcBef>
        <a:spcAft>
          <a:spcPct val="0"/>
        </a:spcAft>
        <a:defRPr sz="3150">
          <a:solidFill>
            <a:schemeClr val="tx2"/>
          </a:solidFill>
          <a:latin typeface="Times New Roman" charset="0"/>
        </a:defRPr>
      </a:lvl3pPr>
      <a:lvl4pPr algn="l" rtl="0" eaLnBrk="1" fontAlgn="base" hangingPunct="1">
        <a:spcBef>
          <a:spcPct val="0"/>
        </a:spcBef>
        <a:spcAft>
          <a:spcPct val="0"/>
        </a:spcAft>
        <a:defRPr sz="3150">
          <a:solidFill>
            <a:schemeClr val="tx2"/>
          </a:solidFill>
          <a:latin typeface="Times New Roman" charset="0"/>
        </a:defRPr>
      </a:lvl4pPr>
      <a:lvl5pPr algn="l" rtl="0" eaLnBrk="1" fontAlgn="base" hangingPunct="1">
        <a:spcBef>
          <a:spcPct val="0"/>
        </a:spcBef>
        <a:spcAft>
          <a:spcPct val="0"/>
        </a:spcAft>
        <a:defRPr sz="3150">
          <a:solidFill>
            <a:schemeClr val="tx2"/>
          </a:solidFill>
          <a:latin typeface="Times New Roman" charset="0"/>
        </a:defRPr>
      </a:lvl5pPr>
      <a:lvl6pPr marL="342900" algn="l" rtl="0" eaLnBrk="1" fontAlgn="base" hangingPunct="1">
        <a:spcBef>
          <a:spcPct val="0"/>
        </a:spcBef>
        <a:spcAft>
          <a:spcPct val="0"/>
        </a:spcAft>
        <a:defRPr sz="3150">
          <a:solidFill>
            <a:schemeClr val="tx2"/>
          </a:solidFill>
          <a:latin typeface="Times New Roman" charset="0"/>
        </a:defRPr>
      </a:lvl6pPr>
      <a:lvl7pPr marL="685800" algn="l" rtl="0" eaLnBrk="1" fontAlgn="base" hangingPunct="1">
        <a:spcBef>
          <a:spcPct val="0"/>
        </a:spcBef>
        <a:spcAft>
          <a:spcPct val="0"/>
        </a:spcAft>
        <a:defRPr sz="3150">
          <a:solidFill>
            <a:schemeClr val="tx2"/>
          </a:solidFill>
          <a:latin typeface="Times New Roman" charset="0"/>
        </a:defRPr>
      </a:lvl7pPr>
      <a:lvl8pPr marL="1028700" algn="l" rtl="0" eaLnBrk="1" fontAlgn="base" hangingPunct="1">
        <a:spcBef>
          <a:spcPct val="0"/>
        </a:spcBef>
        <a:spcAft>
          <a:spcPct val="0"/>
        </a:spcAft>
        <a:defRPr sz="3150">
          <a:solidFill>
            <a:schemeClr val="tx2"/>
          </a:solidFill>
          <a:latin typeface="Times New Roman" charset="0"/>
        </a:defRPr>
      </a:lvl8pPr>
      <a:lvl9pPr marL="1371600" algn="l" rtl="0" eaLnBrk="1" fontAlgn="base" hangingPunct="1">
        <a:spcBef>
          <a:spcPct val="0"/>
        </a:spcBef>
        <a:spcAft>
          <a:spcPct val="0"/>
        </a:spcAft>
        <a:defRPr sz="3150">
          <a:solidFill>
            <a:schemeClr val="tx2"/>
          </a:solidFill>
          <a:latin typeface="Times New Roman" charset="0"/>
        </a:defRPr>
      </a:lvl9pPr>
    </p:titleStyle>
    <p:bodyStyle>
      <a:lvl1pPr marL="341313" indent="-341313" algn="l" rtl="0" eaLnBrk="1" fontAlgn="base" hangingPunct="1">
        <a:spcBef>
          <a:spcPct val="20000"/>
        </a:spcBef>
        <a:spcAft>
          <a:spcPct val="0"/>
        </a:spcAft>
        <a:buClr>
          <a:srgbClr val="C00000"/>
        </a:buClr>
        <a:buSzPct val="90000"/>
        <a:buFont typeface="Wingdings" pitchFamily="2" charset="2"/>
        <a:buChar char="n"/>
        <a:defRPr sz="2800">
          <a:solidFill>
            <a:schemeClr val="tx1"/>
          </a:solidFill>
          <a:latin typeface="+mn-lt"/>
          <a:ea typeface="+mn-ea"/>
          <a:cs typeface="+mn-cs"/>
        </a:defRPr>
      </a:lvl1pPr>
      <a:lvl2pPr marL="573088" indent="-230188" algn="l" rtl="0" eaLnBrk="1" fontAlgn="base" hangingPunct="1">
        <a:spcBef>
          <a:spcPct val="20000"/>
        </a:spcBef>
        <a:spcAft>
          <a:spcPct val="0"/>
        </a:spcAft>
        <a:buClr>
          <a:schemeClr val="accent1"/>
        </a:buClr>
        <a:buSzPct val="75000"/>
        <a:buFont typeface="Wingdings" pitchFamily="2" charset="2"/>
        <a:buChar char="n"/>
        <a:defRPr sz="2400">
          <a:solidFill>
            <a:schemeClr val="tx1"/>
          </a:solidFill>
          <a:latin typeface="+mn-lt"/>
        </a:defRPr>
      </a:lvl2pPr>
      <a:lvl3pPr marL="914400" indent="-228600" algn="l" rtl="0" eaLnBrk="1" fontAlgn="base" hangingPunct="1">
        <a:spcBef>
          <a:spcPct val="20000"/>
        </a:spcBef>
        <a:spcAft>
          <a:spcPct val="0"/>
        </a:spcAft>
        <a:buClr>
          <a:srgbClr val="C00000"/>
        </a:buClr>
        <a:buSzPct val="55000"/>
        <a:buFont typeface="Wingdings" pitchFamily="2" charset="2"/>
        <a:buChar char="n"/>
        <a:defRPr sz="2200">
          <a:solidFill>
            <a:schemeClr val="tx1"/>
          </a:solidFill>
          <a:latin typeface="+mn-lt"/>
        </a:defRPr>
      </a:lvl3pPr>
      <a:lvl4pPr marL="1255713" indent="-227013"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4pPr>
      <a:lvl5pPr marL="1543050" indent="-171450" algn="l" rtl="0" eaLnBrk="1" fontAlgn="base" hangingPunct="1">
        <a:spcBef>
          <a:spcPct val="20000"/>
        </a:spcBef>
        <a:spcAft>
          <a:spcPct val="0"/>
        </a:spcAft>
        <a:buClr>
          <a:srgbClr val="C00000"/>
        </a:buClr>
        <a:buFont typeface="Wingdings" pitchFamily="2" charset="2"/>
        <a:buChar char="§"/>
        <a:defRPr sz="180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defRPr>
      </a:lvl6pPr>
      <a:lvl7pPr marL="22288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defRPr>
      </a:lvl7pPr>
      <a:lvl8pPr marL="25717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defRPr>
      </a:lvl8pPr>
      <a:lvl9pPr marL="29146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ctrTitle"/>
          </p:nvPr>
        </p:nvSpPr>
        <p:spPr/>
        <p:txBody>
          <a:bodyPr/>
          <a:lstStyle/>
          <a:p>
            <a:r>
              <a:rPr lang="en-US" dirty="0"/>
              <a:t>Local Wealth Disparities and State Foundation Aid</a:t>
            </a:r>
          </a:p>
        </p:txBody>
      </p:sp>
      <p:sp>
        <p:nvSpPr>
          <p:cNvPr id="30" name="Subtitle 29"/>
          <p:cNvSpPr>
            <a:spLocks noGrp="1"/>
          </p:cNvSpPr>
          <p:nvPr>
            <p:ph type="subTitle" idx="4294967295"/>
          </p:nvPr>
        </p:nvSpPr>
        <p:spPr>
          <a:xfrm>
            <a:off x="1828800" y="3962400"/>
            <a:ext cx="9144000" cy="1600200"/>
          </a:xfrm>
        </p:spPr>
        <p:txBody>
          <a:bodyPr/>
          <a:lstStyle/>
          <a:p>
            <a:endParaRPr lang="en-US" dirty="0"/>
          </a:p>
          <a:p>
            <a:endParaRPr lang="en-US" dirty="0"/>
          </a:p>
        </p:txBody>
      </p:sp>
    </p:spTree>
    <p:extLst>
      <p:ext uri="{BB962C8B-B14F-4D97-AF65-F5344CB8AC3E}">
        <p14:creationId xmlns:p14="http://schemas.microsoft.com/office/powerpoint/2010/main" val="1633059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district property values vary</a:t>
            </a:r>
            <a:br>
              <a:rPr lang="en-US" dirty="0"/>
            </a:br>
            <a:r>
              <a:rPr lang="en-US" dirty="0"/>
              <a:t>widely across Ohio</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0171474"/>
              </p:ext>
            </p:extLst>
          </p:nvPr>
        </p:nvGraphicFramePr>
        <p:xfrm>
          <a:off x="1011937" y="1600202"/>
          <a:ext cx="6303264" cy="3542657"/>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p:cNvSpPr>
            <a:spLocks noGrp="1"/>
          </p:cNvSpPr>
          <p:nvPr>
            <p:ph sz="quarter" idx="10"/>
          </p:nvPr>
        </p:nvSpPr>
        <p:spPr>
          <a:xfrm>
            <a:off x="7315201" y="1636776"/>
            <a:ext cx="4267199" cy="4535424"/>
          </a:xfrm>
        </p:spPr>
        <p:txBody>
          <a:bodyPr/>
          <a:lstStyle/>
          <a:p>
            <a:r>
              <a:rPr lang="en-US" sz="1400" dirty="0"/>
              <a:t>Taxable property is distributed unevenly throughout the state, impacting districts’ ability to raise local revenues.</a:t>
            </a:r>
          </a:p>
          <a:p>
            <a:r>
              <a:rPr lang="en-US" sz="1400" dirty="0"/>
              <a:t>Valuations in the lowest wealth districts (quintile 1) average $123,000 per pupil, compared to $341,000 per pupil in the highest wealth districts (quintile 5). </a:t>
            </a:r>
          </a:p>
          <a:p>
            <a:r>
              <a:rPr lang="en-US" sz="1400" dirty="0"/>
              <a:t>A 20-mill (2%) property tax levy generates: </a:t>
            </a:r>
          </a:p>
          <a:p>
            <a:pPr lvl="1"/>
            <a:r>
              <a:rPr lang="en-US" sz="1200" dirty="0"/>
              <a:t>An average of $2,470 per pupil for districts in quintile 1</a:t>
            </a:r>
          </a:p>
          <a:p>
            <a:pPr lvl="1"/>
            <a:r>
              <a:rPr lang="en-US" sz="1200" dirty="0"/>
              <a:t>An average of $6,810 per pupil for districts in quintile 5</a:t>
            </a:r>
          </a:p>
          <a:p>
            <a:r>
              <a:rPr lang="en-US" sz="1400" dirty="0"/>
              <a:t>Property taxes make up about 94% of school districts’ local revenues, meaning that a district’s per-pupil property wealth indicates its capacity to raise local funds.</a:t>
            </a:r>
          </a:p>
          <a:p>
            <a:r>
              <a:rPr lang="en-US" sz="1400" dirty="0"/>
              <a:t>A major goal of the state’s school funding formula is to mitigate the effect of local property wealth on access to basic educational opportunities. </a:t>
            </a:r>
          </a:p>
          <a:p>
            <a:pPr lvl="1"/>
            <a:r>
              <a:rPr lang="en-US" sz="1200" dirty="0"/>
              <a:t>To achieve this, the formula uses a mix of property value and income to calculate a local contribution toward a per-pupil base cost amount that varies by district. State funding then provides the rest.</a:t>
            </a:r>
          </a:p>
        </p:txBody>
      </p:sp>
      <p:sp>
        <p:nvSpPr>
          <p:cNvPr id="5" name="TextBox 4"/>
          <p:cNvSpPr txBox="1"/>
          <p:nvPr/>
        </p:nvSpPr>
        <p:spPr>
          <a:xfrm>
            <a:off x="1066800" y="5106354"/>
            <a:ext cx="4876800" cy="261610"/>
          </a:xfrm>
          <a:prstGeom prst="rect">
            <a:avLst/>
          </a:prstGeom>
          <a:noFill/>
        </p:spPr>
        <p:txBody>
          <a:bodyPr wrap="square" rtlCol="0">
            <a:spAutoFit/>
          </a:bodyPr>
          <a:lstStyle/>
          <a:p>
            <a:r>
              <a:rPr lang="en-US" sz="1100" dirty="0">
                <a:latin typeface="+mn-lt"/>
              </a:rPr>
              <a:t>Sources: Ohio Department of Taxation; Department of Education and Workforce</a:t>
            </a:r>
          </a:p>
        </p:txBody>
      </p:sp>
      <p:sp>
        <p:nvSpPr>
          <p:cNvPr id="3" name="TextBox 2"/>
          <p:cNvSpPr txBox="1"/>
          <p:nvPr/>
        </p:nvSpPr>
        <p:spPr>
          <a:xfrm>
            <a:off x="1066800" y="5334000"/>
            <a:ext cx="6248401" cy="769441"/>
          </a:xfrm>
          <a:prstGeom prst="rect">
            <a:avLst/>
          </a:prstGeom>
          <a:noFill/>
        </p:spPr>
        <p:txBody>
          <a:bodyPr wrap="square" rtlCol="0">
            <a:spAutoFit/>
          </a:bodyPr>
          <a:lstStyle/>
          <a:p>
            <a:pPr algn="just"/>
            <a:r>
              <a:rPr lang="en-US" sz="1100" dirty="0">
                <a:latin typeface="+mn-lt"/>
              </a:rPr>
              <a:t>Note: To create the quintiles used on this and the following three slides, school districts are first ranked from lowest to highest in property value per pupil. They are then divided into five groups, each of which contains about 20% of the statewide traditional district student population. Districts in quintile 1 have the lowest property wealth and districts in quintile 5 have the highest property wealth.</a:t>
            </a:r>
          </a:p>
        </p:txBody>
      </p:sp>
    </p:spTree>
    <p:extLst>
      <p:ext uri="{BB962C8B-B14F-4D97-AF65-F5344CB8AC3E}">
        <p14:creationId xmlns:p14="http://schemas.microsoft.com/office/powerpoint/2010/main" val="3090473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funding formula distributes more state aid to lower wealth districts</a:t>
            </a:r>
          </a:p>
        </p:txBody>
      </p:sp>
      <p:sp>
        <p:nvSpPr>
          <p:cNvPr id="11" name="Content Placeholder 10"/>
          <p:cNvSpPr>
            <a:spLocks noGrp="1"/>
          </p:cNvSpPr>
          <p:nvPr>
            <p:ph sz="half" idx="1"/>
          </p:nvPr>
        </p:nvSpPr>
        <p:spPr>
          <a:xfrm>
            <a:off x="6858000" y="1524000"/>
            <a:ext cx="4921379" cy="4534694"/>
          </a:xfrm>
        </p:spPr>
        <p:txBody>
          <a:bodyPr/>
          <a:lstStyle/>
          <a:p>
            <a:r>
              <a:rPr lang="en-US" sz="1400" dirty="0"/>
              <a:t>In general, lower wealth districts receive more state foundation aid per pupil than higher wealth districts.</a:t>
            </a:r>
          </a:p>
          <a:p>
            <a:pPr lvl="1"/>
            <a:r>
              <a:rPr lang="en-US" sz="1200" dirty="0"/>
              <a:t>For FY 2024, the least wealthy districts averaged $9,644 per pupil</a:t>
            </a:r>
          </a:p>
          <a:p>
            <a:pPr lvl="1"/>
            <a:r>
              <a:rPr lang="en-US" sz="1200" dirty="0"/>
              <a:t>The wealthiest districts averaged $2,919, or about 30% of what the least wealthy districts received.</a:t>
            </a:r>
          </a:p>
          <a:p>
            <a:r>
              <a:rPr lang="en-US" sz="1400" dirty="0"/>
              <a:t>The funding formula allocated 58.2% of state aid through the state share of the base cost, which supports the cost of regular education and varies based on local capacity.</a:t>
            </a:r>
          </a:p>
          <a:p>
            <a:r>
              <a:rPr lang="en-US" sz="1400" dirty="0"/>
              <a:t>Targeted assistance (14.1%) generally provides additional funds to districts with low per-pupil or total wealth.</a:t>
            </a:r>
          </a:p>
          <a:p>
            <a:r>
              <a:rPr lang="en-US" sz="1400" dirty="0"/>
              <a:t>Categorical add-ons (17.7%) support:</a:t>
            </a:r>
          </a:p>
          <a:p>
            <a:pPr lvl="1"/>
            <a:r>
              <a:rPr lang="en-US" sz="1200" dirty="0"/>
              <a:t>Special education (9.7%) </a:t>
            </a:r>
          </a:p>
          <a:p>
            <a:pPr lvl="1"/>
            <a:r>
              <a:rPr lang="en-US" sz="1200" dirty="0"/>
              <a:t>Economically disadvantaged students (5.9%) </a:t>
            </a:r>
          </a:p>
          <a:p>
            <a:pPr lvl="1"/>
            <a:r>
              <a:rPr lang="en-US" sz="1200" dirty="0"/>
              <a:t>Gifted student programs (1.0%)</a:t>
            </a:r>
          </a:p>
          <a:p>
            <a:pPr lvl="1"/>
            <a:r>
              <a:rPr lang="en-US" sz="1200" dirty="0"/>
              <a:t>Career-technical education (0.7%)</a:t>
            </a:r>
          </a:p>
          <a:p>
            <a:pPr lvl="1"/>
            <a:r>
              <a:rPr lang="en-US" sz="1200" dirty="0"/>
              <a:t>English learners (0.5%) </a:t>
            </a:r>
          </a:p>
          <a:p>
            <a:r>
              <a:rPr lang="en-US" sz="1400" dirty="0"/>
              <a:t>Transportation aid (7.7%) is based on mileage and the number of students transported.</a:t>
            </a:r>
          </a:p>
          <a:p>
            <a:r>
              <a:rPr lang="en-US" sz="1400" dirty="0"/>
              <a:t>Funding guarantees (2.3%) ensure a district’s state aid does not fall below certain historical funding levels.</a:t>
            </a:r>
            <a:endParaRPr lang="en-US" sz="1000" dirty="0"/>
          </a:p>
        </p:txBody>
      </p:sp>
      <p:sp>
        <p:nvSpPr>
          <p:cNvPr id="5" name="TextBox 4"/>
          <p:cNvSpPr txBox="1"/>
          <p:nvPr/>
        </p:nvSpPr>
        <p:spPr>
          <a:xfrm>
            <a:off x="875096" y="5666384"/>
            <a:ext cx="3011104"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Source: Department of Education and Workforce</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53216116"/>
              </p:ext>
            </p:extLst>
          </p:nvPr>
        </p:nvGraphicFramePr>
        <p:xfrm>
          <a:off x="875097" y="1596232"/>
          <a:ext cx="6011478" cy="4070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9530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foundation aid helps equalize per-pupil operating revenues</a:t>
            </a:r>
          </a:p>
        </p:txBody>
      </p:sp>
      <p:sp>
        <p:nvSpPr>
          <p:cNvPr id="11" name="Content Placeholder 10"/>
          <p:cNvSpPr>
            <a:spLocks noGrp="1"/>
          </p:cNvSpPr>
          <p:nvPr>
            <p:ph sz="half" idx="1"/>
          </p:nvPr>
        </p:nvSpPr>
        <p:spPr>
          <a:xfrm>
            <a:off x="6702456" y="1554780"/>
            <a:ext cx="5135009" cy="4530725"/>
          </a:xfrm>
        </p:spPr>
        <p:txBody>
          <a:bodyPr/>
          <a:lstStyle/>
          <a:p>
            <a:r>
              <a:rPr lang="en-US" sz="1400" dirty="0"/>
              <a:t>State foundation aid helps to make up for differences in per-pupil revenues between school districts with less local tax revenue and those with more. </a:t>
            </a:r>
          </a:p>
          <a:p>
            <a:r>
              <a:rPr lang="en-US" sz="1400" dirty="0"/>
              <a:t>The wealthiest districts, however, still have more resources. </a:t>
            </a:r>
          </a:p>
          <a:p>
            <a:r>
              <a:rPr lang="en-US" sz="1400" dirty="0"/>
              <a:t>Tax revenues depend on a district’s wealth and taxpayers’ willingness and ability to approve tax levies. Ohio does not limit the amount of taxes local voters may approve for their schools.</a:t>
            </a:r>
          </a:p>
          <a:p>
            <a:r>
              <a:rPr lang="en-US" sz="1400" dirty="0"/>
              <a:t>In FY 2024, five districts raised over $25,000 per pupil from local taxes. By contrast, ten districts raised less than $2,500 per pupil.</a:t>
            </a:r>
          </a:p>
        </p:txBody>
      </p:sp>
      <p:sp>
        <p:nvSpPr>
          <p:cNvPr id="5" name="TextBox 4"/>
          <p:cNvSpPr txBox="1"/>
          <p:nvPr/>
        </p:nvSpPr>
        <p:spPr>
          <a:xfrm>
            <a:off x="884547" y="5367024"/>
            <a:ext cx="5817908"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Sources: Department of Education and Workforce; Ohio Department of Taxation</a:t>
            </a:r>
          </a:p>
        </p:txBody>
      </p:sp>
      <p:sp>
        <p:nvSpPr>
          <p:cNvPr id="7" name="TextBox 6"/>
          <p:cNvSpPr txBox="1"/>
          <p:nvPr/>
        </p:nvSpPr>
        <p:spPr>
          <a:xfrm>
            <a:off x="884546" y="5635296"/>
            <a:ext cx="5817909"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Note: In the chart, </a:t>
            </a:r>
            <a:r>
              <a:rPr lang="en-US" sz="1200" noProof="0" dirty="0">
                <a:solidFill>
                  <a:prstClr val="black"/>
                </a:solidFill>
                <a:latin typeface="Calibri"/>
              </a:rPr>
              <a:t>t</a:t>
            </a:r>
            <a:r>
              <a:rPr kumimoji="0" lang="en-US" sz="1200" b="0" i="0" u="none" strike="noStrike" kern="1200" cap="none" spc="0" normalizeH="0" baseline="0" noProof="0" dirty="0">
                <a:ln>
                  <a:noFill/>
                </a:ln>
                <a:solidFill>
                  <a:prstClr val="black"/>
                </a:solidFill>
                <a:effectLst/>
                <a:uLnTx/>
                <a:uFillTx/>
                <a:latin typeface="Calibri"/>
                <a:ea typeface="+mn-ea"/>
                <a:cs typeface="+mn-cs"/>
              </a:rPr>
              <a:t>ax revenue includes locall</a:t>
            </a:r>
            <a:r>
              <a:rPr lang="en-US" sz="1200" dirty="0">
                <a:solidFill>
                  <a:prstClr val="black"/>
                </a:solidFill>
                <a:latin typeface="Calibri"/>
              </a:rPr>
              <a:t>y paid </a:t>
            </a:r>
            <a:r>
              <a:rPr kumimoji="0" lang="en-US" sz="1200" b="0" i="0" u="none" strike="noStrike" kern="1200" cap="none" spc="0" normalizeH="0" baseline="0" noProof="0" dirty="0">
                <a:ln>
                  <a:noFill/>
                </a:ln>
                <a:solidFill>
                  <a:prstClr val="black"/>
                </a:solidFill>
                <a:effectLst/>
                <a:uLnTx/>
                <a:uFillTx/>
                <a:latin typeface="Calibri"/>
                <a:ea typeface="+mn-ea"/>
                <a:cs typeface="+mn-cs"/>
              </a:rPr>
              <a:t>property taxes, school district income taxes, and certain state-paid property tax rollbacks and reimbursements. </a:t>
            </a:r>
          </a:p>
        </p:txBody>
      </p:sp>
      <p:graphicFrame>
        <p:nvGraphicFramePr>
          <p:cNvPr id="8" name="Content Placeholder 6"/>
          <p:cNvGraphicFramePr>
            <a:graphicFrameLocks noGrp="1"/>
          </p:cNvGraphicFramePr>
          <p:nvPr>
            <p:ph idx="1"/>
            <p:extLst>
              <p:ext uri="{D42A27DB-BD31-4B8C-83A1-F6EECF244321}">
                <p14:modId xmlns:p14="http://schemas.microsoft.com/office/powerpoint/2010/main" val="532325283"/>
              </p:ext>
            </p:extLst>
          </p:nvPr>
        </p:nvGraphicFramePr>
        <p:xfrm>
          <a:off x="785472" y="1515532"/>
          <a:ext cx="5916983" cy="38514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82793687"/>
              </p:ext>
            </p:extLst>
          </p:nvPr>
        </p:nvGraphicFramePr>
        <p:xfrm>
          <a:off x="6702458" y="3893820"/>
          <a:ext cx="5260941" cy="2046674"/>
        </p:xfrm>
        <a:graphic>
          <a:graphicData uri="http://schemas.openxmlformats.org/drawingml/2006/table">
            <a:tbl>
              <a:tblPr firstRow="1" bandRow="1">
                <a:tableStyleId>{5C22544A-7EE6-4342-B048-85BDC9FD1C3A}</a:tableStyleId>
              </a:tblPr>
              <a:tblGrid>
                <a:gridCol w="705838">
                  <a:extLst>
                    <a:ext uri="{9D8B030D-6E8A-4147-A177-3AD203B41FA5}">
                      <a16:colId xmlns:a16="http://schemas.microsoft.com/office/drawing/2014/main" val="4066218740"/>
                    </a:ext>
                  </a:extLst>
                </a:gridCol>
                <a:gridCol w="1631023">
                  <a:extLst>
                    <a:ext uri="{9D8B030D-6E8A-4147-A177-3AD203B41FA5}">
                      <a16:colId xmlns:a16="http://schemas.microsoft.com/office/drawing/2014/main" val="327526146"/>
                    </a:ext>
                  </a:extLst>
                </a:gridCol>
                <a:gridCol w="1462040">
                  <a:extLst>
                    <a:ext uri="{9D8B030D-6E8A-4147-A177-3AD203B41FA5}">
                      <a16:colId xmlns:a16="http://schemas.microsoft.com/office/drawing/2014/main" val="2998837639"/>
                    </a:ext>
                  </a:extLst>
                </a:gridCol>
                <a:gridCol w="1462040">
                  <a:extLst>
                    <a:ext uri="{9D8B030D-6E8A-4147-A177-3AD203B41FA5}">
                      <a16:colId xmlns:a16="http://schemas.microsoft.com/office/drawing/2014/main" val="2350363735"/>
                    </a:ext>
                  </a:extLst>
                </a:gridCol>
              </a:tblGrid>
              <a:tr h="285131">
                <a:tc gridSpan="4">
                  <a:txBody>
                    <a:bodyPr/>
                    <a:lstStyle/>
                    <a:p>
                      <a:pPr algn="ctr"/>
                      <a:r>
                        <a:rPr lang="en-US" sz="1100" dirty="0"/>
                        <a:t>State Foundation Aid Equalization of Operating Revenues, FY 2024</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28358903"/>
                  </a:ext>
                </a:extLst>
              </a:tr>
              <a:tr h="438663">
                <a:tc>
                  <a:txBody>
                    <a:bodyPr/>
                    <a:lstStyle/>
                    <a:p>
                      <a:pPr algn="ctr"/>
                      <a:r>
                        <a:rPr lang="en-US" sz="1050" b="1" dirty="0">
                          <a:solidFill>
                            <a:schemeClr val="bg1"/>
                          </a:solidFill>
                        </a:rPr>
                        <a:t>Quintile</a:t>
                      </a:r>
                    </a:p>
                  </a:txBody>
                  <a:tcPr anchor="ctr">
                    <a:solidFill>
                      <a:srgbClr val="002163"/>
                    </a:solidFill>
                  </a:tcPr>
                </a:tc>
                <a:tc>
                  <a:txBody>
                    <a:bodyPr/>
                    <a:lstStyle/>
                    <a:p>
                      <a:pPr algn="ctr"/>
                      <a:r>
                        <a:rPr lang="en-US" sz="1050" b="1" dirty="0">
                          <a:solidFill>
                            <a:schemeClr val="bg1"/>
                          </a:solidFill>
                        </a:rPr>
                        <a:t>% of Revenue per Pupil from State</a:t>
                      </a:r>
                      <a:r>
                        <a:rPr lang="en-US" sz="1050" b="1" baseline="0" dirty="0">
                          <a:solidFill>
                            <a:schemeClr val="bg1"/>
                          </a:solidFill>
                        </a:rPr>
                        <a:t> Aid</a:t>
                      </a:r>
                      <a:endParaRPr lang="en-US" sz="1050" b="1" dirty="0">
                        <a:solidFill>
                          <a:schemeClr val="bg1"/>
                        </a:solidFill>
                      </a:endParaRPr>
                    </a:p>
                  </a:txBody>
                  <a:tcPr anchor="ctr">
                    <a:solidFill>
                      <a:srgbClr val="002163"/>
                    </a:solidFill>
                  </a:tcPr>
                </a:tc>
                <a:tc>
                  <a:txBody>
                    <a:bodyPr/>
                    <a:lstStyle/>
                    <a:p>
                      <a:pPr algn="ctr"/>
                      <a:r>
                        <a:rPr lang="en-US" sz="1050" b="1" dirty="0">
                          <a:solidFill>
                            <a:schemeClr val="bg1"/>
                          </a:solidFill>
                        </a:rPr>
                        <a:t>% of</a:t>
                      </a:r>
                      <a:r>
                        <a:rPr lang="en-US" sz="1050" b="1" baseline="0" dirty="0">
                          <a:solidFill>
                            <a:schemeClr val="bg1"/>
                          </a:solidFill>
                        </a:rPr>
                        <a:t> Revenue per Pupil from Local Taxes</a:t>
                      </a:r>
                      <a:endParaRPr lang="en-US" sz="1050" b="1" dirty="0">
                        <a:solidFill>
                          <a:schemeClr val="bg1"/>
                        </a:solidFill>
                      </a:endParaRPr>
                    </a:p>
                  </a:txBody>
                  <a:tcPr anchor="ctr">
                    <a:solidFill>
                      <a:srgbClr val="002163"/>
                    </a:solidFill>
                  </a:tcPr>
                </a:tc>
                <a:tc>
                  <a:txBody>
                    <a:bodyPr/>
                    <a:lstStyle/>
                    <a:p>
                      <a:pPr algn="ctr"/>
                      <a:r>
                        <a:rPr lang="en-US" sz="1050" b="1" dirty="0">
                          <a:solidFill>
                            <a:schemeClr val="bg1"/>
                          </a:solidFill>
                        </a:rPr>
                        <a:t> Total Revenue per Pupil</a:t>
                      </a:r>
                      <a:r>
                        <a:rPr lang="en-US" sz="1050" b="1" baseline="0" dirty="0">
                          <a:solidFill>
                            <a:schemeClr val="bg1"/>
                          </a:solidFill>
                        </a:rPr>
                        <a:t> as </a:t>
                      </a:r>
                      <a:r>
                        <a:rPr lang="en-US" sz="1050" b="1" dirty="0">
                          <a:solidFill>
                            <a:schemeClr val="bg1"/>
                          </a:solidFill>
                        </a:rPr>
                        <a:t>%</a:t>
                      </a:r>
                      <a:r>
                        <a:rPr lang="en-US" sz="1050" b="1" baseline="0" dirty="0">
                          <a:solidFill>
                            <a:schemeClr val="bg1"/>
                          </a:solidFill>
                        </a:rPr>
                        <a:t> of Quintile 5</a:t>
                      </a:r>
                      <a:endParaRPr lang="en-US" sz="1050" b="1" dirty="0">
                        <a:solidFill>
                          <a:schemeClr val="bg1"/>
                        </a:solidFill>
                      </a:endParaRPr>
                    </a:p>
                  </a:txBody>
                  <a:tcPr anchor="ctr">
                    <a:solidFill>
                      <a:srgbClr val="002163"/>
                    </a:solidFill>
                  </a:tcPr>
                </a:tc>
                <a:extLst>
                  <a:ext uri="{0D108BD9-81ED-4DB2-BD59-A6C34878D82A}">
                    <a16:rowId xmlns:a16="http://schemas.microsoft.com/office/drawing/2014/main" val="1425696915"/>
                  </a:ext>
                </a:extLst>
              </a:tr>
              <a:tr h="263198">
                <a:tc>
                  <a:txBody>
                    <a:bodyPr/>
                    <a:lstStyle/>
                    <a:p>
                      <a:pPr algn="ctr"/>
                      <a:r>
                        <a:rPr lang="en-US" sz="1050" dirty="0"/>
                        <a:t>1</a:t>
                      </a:r>
                    </a:p>
                  </a:txBody>
                  <a:tcPr/>
                </a:tc>
                <a:tc>
                  <a:txBody>
                    <a:bodyPr/>
                    <a:lstStyle/>
                    <a:p>
                      <a:pPr algn="ctr" fontAlgn="b"/>
                      <a:r>
                        <a:rPr lang="en-US" sz="1050" b="0" i="0" u="none" strike="noStrike" dirty="0">
                          <a:effectLst/>
                          <a:latin typeface="+mn-lt"/>
                        </a:rPr>
                        <a:t>66.3%</a:t>
                      </a:r>
                    </a:p>
                  </a:txBody>
                  <a:tcPr marL="0" marR="0" marT="0" marB="0" anchor="ctr"/>
                </a:tc>
                <a:tc>
                  <a:txBody>
                    <a:bodyPr/>
                    <a:lstStyle/>
                    <a:p>
                      <a:pPr algn="ctr" fontAlgn="b"/>
                      <a:r>
                        <a:rPr lang="en-US" sz="1050" b="0" i="0" u="none" strike="noStrike" dirty="0">
                          <a:effectLst/>
                          <a:latin typeface="+mn-lt"/>
                        </a:rPr>
                        <a:t>33.7%</a:t>
                      </a:r>
                    </a:p>
                  </a:txBody>
                  <a:tcPr marL="0" marR="0" marT="0" marB="0" anchor="ctr"/>
                </a:tc>
                <a:tc>
                  <a:txBody>
                    <a:bodyPr/>
                    <a:lstStyle/>
                    <a:p>
                      <a:pPr algn="r" fontAlgn="b"/>
                      <a:r>
                        <a:rPr lang="en-US" sz="1050" b="0" i="0" u="none" strike="noStrike" dirty="0">
                          <a:effectLst/>
                          <a:latin typeface="+mn-lt"/>
                        </a:rPr>
                        <a:t>91.0%</a:t>
                      </a:r>
                    </a:p>
                  </a:txBody>
                  <a:tcPr marL="0" marR="457200" marT="0" marB="0" anchor="ctr"/>
                </a:tc>
                <a:extLst>
                  <a:ext uri="{0D108BD9-81ED-4DB2-BD59-A6C34878D82A}">
                    <a16:rowId xmlns:a16="http://schemas.microsoft.com/office/drawing/2014/main" val="4023680695"/>
                  </a:ext>
                </a:extLst>
              </a:tr>
              <a:tr h="263198">
                <a:tc>
                  <a:txBody>
                    <a:bodyPr/>
                    <a:lstStyle/>
                    <a:p>
                      <a:pPr algn="ctr"/>
                      <a:r>
                        <a:rPr lang="en-US" sz="1050" dirty="0"/>
                        <a:t>2</a:t>
                      </a:r>
                    </a:p>
                  </a:txBody>
                  <a:tcPr/>
                </a:tc>
                <a:tc>
                  <a:txBody>
                    <a:bodyPr/>
                    <a:lstStyle/>
                    <a:p>
                      <a:pPr algn="ctr" fontAlgn="b"/>
                      <a:r>
                        <a:rPr lang="en-US" sz="1050" b="0" i="0" u="none" strike="noStrike" dirty="0">
                          <a:effectLst/>
                          <a:latin typeface="+mn-lt"/>
                        </a:rPr>
                        <a:t>52.3%</a:t>
                      </a:r>
                    </a:p>
                  </a:txBody>
                  <a:tcPr marL="0" marR="0" marT="0" marB="0" anchor="ctr"/>
                </a:tc>
                <a:tc>
                  <a:txBody>
                    <a:bodyPr/>
                    <a:lstStyle/>
                    <a:p>
                      <a:pPr algn="ctr" fontAlgn="b"/>
                      <a:r>
                        <a:rPr lang="en-US" sz="1050" b="0" i="0" u="none" strike="noStrike" dirty="0">
                          <a:effectLst/>
                          <a:latin typeface="+mn-lt"/>
                        </a:rPr>
                        <a:t>47.7%</a:t>
                      </a:r>
                    </a:p>
                  </a:txBody>
                  <a:tcPr marL="0" marR="0" marT="0" marB="0" anchor="ctr"/>
                </a:tc>
                <a:tc>
                  <a:txBody>
                    <a:bodyPr/>
                    <a:lstStyle/>
                    <a:p>
                      <a:pPr algn="r" fontAlgn="b"/>
                      <a:r>
                        <a:rPr lang="en-US" sz="1050" b="0" i="0" u="none" strike="noStrike" dirty="0">
                          <a:effectLst/>
                          <a:latin typeface="+mn-lt"/>
                        </a:rPr>
                        <a:t>84.3%</a:t>
                      </a:r>
                    </a:p>
                  </a:txBody>
                  <a:tcPr marL="0" marR="457200" marT="0" marB="0" anchor="ctr"/>
                </a:tc>
                <a:extLst>
                  <a:ext uri="{0D108BD9-81ED-4DB2-BD59-A6C34878D82A}">
                    <a16:rowId xmlns:a16="http://schemas.microsoft.com/office/drawing/2014/main" val="1269087056"/>
                  </a:ext>
                </a:extLst>
              </a:tr>
              <a:tr h="263198">
                <a:tc>
                  <a:txBody>
                    <a:bodyPr/>
                    <a:lstStyle/>
                    <a:p>
                      <a:pPr algn="ctr"/>
                      <a:r>
                        <a:rPr lang="en-US" sz="1050" dirty="0"/>
                        <a:t>3</a:t>
                      </a:r>
                    </a:p>
                  </a:txBody>
                  <a:tcPr/>
                </a:tc>
                <a:tc>
                  <a:txBody>
                    <a:bodyPr/>
                    <a:lstStyle/>
                    <a:p>
                      <a:pPr algn="ctr" fontAlgn="b"/>
                      <a:r>
                        <a:rPr lang="en-US" sz="1050" b="0" i="0" u="none" strike="noStrike" dirty="0">
                          <a:effectLst/>
                          <a:latin typeface="+mn-lt"/>
                        </a:rPr>
                        <a:t>34.8%</a:t>
                      </a:r>
                    </a:p>
                  </a:txBody>
                  <a:tcPr marL="0" marR="0" marT="0" marB="0" anchor="ctr"/>
                </a:tc>
                <a:tc>
                  <a:txBody>
                    <a:bodyPr/>
                    <a:lstStyle/>
                    <a:p>
                      <a:pPr algn="ctr" fontAlgn="b"/>
                      <a:r>
                        <a:rPr lang="en-US" sz="1050" b="0" i="0" u="none" strike="noStrike" dirty="0">
                          <a:effectLst/>
                          <a:latin typeface="+mn-lt"/>
                        </a:rPr>
                        <a:t>65.2%</a:t>
                      </a:r>
                    </a:p>
                  </a:txBody>
                  <a:tcPr marL="0" marR="0" marT="0" marB="0" anchor="ctr"/>
                </a:tc>
                <a:tc>
                  <a:txBody>
                    <a:bodyPr/>
                    <a:lstStyle/>
                    <a:p>
                      <a:pPr algn="r" fontAlgn="b"/>
                      <a:r>
                        <a:rPr lang="en-US" sz="1050" b="0" i="0" u="none" strike="noStrike" dirty="0">
                          <a:effectLst/>
                          <a:latin typeface="+mn-lt"/>
                        </a:rPr>
                        <a:t>81.6%</a:t>
                      </a:r>
                    </a:p>
                  </a:txBody>
                  <a:tcPr marL="0" marR="457200" marT="0" marB="0" anchor="ctr"/>
                </a:tc>
                <a:extLst>
                  <a:ext uri="{0D108BD9-81ED-4DB2-BD59-A6C34878D82A}">
                    <a16:rowId xmlns:a16="http://schemas.microsoft.com/office/drawing/2014/main" val="3184357327"/>
                  </a:ext>
                </a:extLst>
              </a:tr>
              <a:tr h="263198">
                <a:tc>
                  <a:txBody>
                    <a:bodyPr/>
                    <a:lstStyle/>
                    <a:p>
                      <a:pPr algn="ctr"/>
                      <a:r>
                        <a:rPr lang="en-US" sz="1050" dirty="0"/>
                        <a:t>4</a:t>
                      </a:r>
                    </a:p>
                  </a:txBody>
                  <a:tcPr/>
                </a:tc>
                <a:tc>
                  <a:txBody>
                    <a:bodyPr/>
                    <a:lstStyle/>
                    <a:p>
                      <a:pPr algn="ctr" fontAlgn="b"/>
                      <a:r>
                        <a:rPr lang="en-US" sz="1050" b="0" i="0" u="none" strike="noStrike" dirty="0">
                          <a:effectLst/>
                          <a:latin typeface="+mn-lt"/>
                        </a:rPr>
                        <a:t>25.8%</a:t>
                      </a:r>
                    </a:p>
                  </a:txBody>
                  <a:tcPr marL="0" marR="0" marT="0" marB="0" anchor="ctr"/>
                </a:tc>
                <a:tc>
                  <a:txBody>
                    <a:bodyPr/>
                    <a:lstStyle/>
                    <a:p>
                      <a:pPr algn="ctr" fontAlgn="b"/>
                      <a:r>
                        <a:rPr lang="en-US" sz="1050" b="0" i="0" u="none" strike="noStrike" dirty="0">
                          <a:effectLst/>
                          <a:latin typeface="+mn-lt"/>
                        </a:rPr>
                        <a:t>74.2%</a:t>
                      </a:r>
                    </a:p>
                  </a:txBody>
                  <a:tcPr marL="0" marR="0" marT="0" marB="0" anchor="ctr"/>
                </a:tc>
                <a:tc>
                  <a:txBody>
                    <a:bodyPr/>
                    <a:lstStyle/>
                    <a:p>
                      <a:pPr algn="r" fontAlgn="b"/>
                      <a:r>
                        <a:rPr lang="en-US" sz="1050" b="0" i="0" u="none" strike="noStrike" dirty="0">
                          <a:effectLst/>
                          <a:latin typeface="+mn-lt"/>
                        </a:rPr>
                        <a:t>85.8%</a:t>
                      </a:r>
                    </a:p>
                  </a:txBody>
                  <a:tcPr marL="0" marR="457200" marT="0" marB="0" anchor="ctr"/>
                </a:tc>
                <a:extLst>
                  <a:ext uri="{0D108BD9-81ED-4DB2-BD59-A6C34878D82A}">
                    <a16:rowId xmlns:a16="http://schemas.microsoft.com/office/drawing/2014/main" val="1177153941"/>
                  </a:ext>
                </a:extLst>
              </a:tr>
              <a:tr h="270088">
                <a:tc>
                  <a:txBody>
                    <a:bodyPr/>
                    <a:lstStyle/>
                    <a:p>
                      <a:pPr algn="ctr"/>
                      <a:r>
                        <a:rPr lang="en-US" sz="1050" dirty="0"/>
                        <a:t>5</a:t>
                      </a:r>
                    </a:p>
                  </a:txBody>
                  <a:tcPr/>
                </a:tc>
                <a:tc>
                  <a:txBody>
                    <a:bodyPr/>
                    <a:lstStyle/>
                    <a:p>
                      <a:pPr algn="ctr" fontAlgn="b"/>
                      <a:r>
                        <a:rPr lang="en-US" sz="1050" b="0" i="0" u="none" strike="noStrike" dirty="0">
                          <a:effectLst/>
                          <a:latin typeface="+mn-lt"/>
                        </a:rPr>
                        <a:t>18.3%</a:t>
                      </a:r>
                    </a:p>
                  </a:txBody>
                  <a:tcPr marL="0" marR="0" marT="0" marB="0" anchor="ctr"/>
                </a:tc>
                <a:tc>
                  <a:txBody>
                    <a:bodyPr/>
                    <a:lstStyle/>
                    <a:p>
                      <a:pPr algn="ctr" fontAlgn="b"/>
                      <a:r>
                        <a:rPr lang="en-US" sz="1050" b="0" i="0" u="none" strike="noStrike" dirty="0">
                          <a:effectLst/>
                          <a:latin typeface="+mn-lt"/>
                        </a:rPr>
                        <a:t>81.7%</a:t>
                      </a:r>
                    </a:p>
                  </a:txBody>
                  <a:tcPr marL="0" marR="0" marT="0" marB="0" anchor="ctr"/>
                </a:tc>
                <a:tc>
                  <a:txBody>
                    <a:bodyPr/>
                    <a:lstStyle/>
                    <a:p>
                      <a:pPr algn="r" fontAlgn="b"/>
                      <a:r>
                        <a:rPr lang="en-US" sz="1050" b="0" i="0" u="none" strike="noStrike" dirty="0">
                          <a:effectLst/>
                          <a:latin typeface="+mn-lt"/>
                        </a:rPr>
                        <a:t>100.0%</a:t>
                      </a:r>
                    </a:p>
                  </a:txBody>
                  <a:tcPr marL="0" marR="457200" marT="0" marB="0" anchor="ctr"/>
                </a:tc>
                <a:extLst>
                  <a:ext uri="{0D108BD9-81ED-4DB2-BD59-A6C34878D82A}">
                    <a16:rowId xmlns:a16="http://schemas.microsoft.com/office/drawing/2014/main" val="2709854192"/>
                  </a:ext>
                </a:extLst>
              </a:tr>
            </a:tbl>
          </a:graphicData>
        </a:graphic>
      </p:graphicFrame>
    </p:spTree>
    <p:extLst>
      <p:ext uri="{BB962C8B-B14F-4D97-AF65-F5344CB8AC3E}">
        <p14:creationId xmlns:p14="http://schemas.microsoft.com/office/powerpoint/2010/main" val="158184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Interdistrict equity improved since FY 1991</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63103950"/>
              </p:ext>
            </p:extLst>
          </p:nvPr>
        </p:nvGraphicFramePr>
        <p:xfrm>
          <a:off x="1219200" y="1524000"/>
          <a:ext cx="6858000" cy="4448937"/>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p:cNvSpPr>
            <a:spLocks noGrp="1"/>
          </p:cNvSpPr>
          <p:nvPr>
            <p:ph sz="quarter" idx="10"/>
          </p:nvPr>
        </p:nvSpPr>
        <p:spPr>
          <a:xfrm>
            <a:off x="8153400" y="1752600"/>
            <a:ext cx="3505200" cy="4535424"/>
          </a:xfrm>
        </p:spPr>
        <p:txBody>
          <a:bodyPr/>
          <a:lstStyle/>
          <a:p>
            <a:r>
              <a:rPr lang="en-US" sz="1600" dirty="0"/>
              <a:t>Since FY 1991, average revenue per pupil in the lower wealth quintiles generally moved closer to that of districts in the highest wealth quintile. </a:t>
            </a:r>
          </a:p>
          <a:p>
            <a:r>
              <a:rPr lang="en-US" sz="1600" dirty="0"/>
              <a:t>The biggest changes came in the two lowest wealth quintiles:</a:t>
            </a:r>
          </a:p>
          <a:p>
            <a:pPr lvl="1"/>
            <a:r>
              <a:rPr lang="en-US" sz="1400" dirty="0"/>
              <a:t>Quintile 1: +24 percentage points</a:t>
            </a:r>
          </a:p>
          <a:p>
            <a:pPr lvl="1"/>
            <a:r>
              <a:rPr lang="en-US" sz="1400" dirty="0"/>
              <a:t>Quintile 2: +15 percentage points</a:t>
            </a:r>
          </a:p>
          <a:p>
            <a:r>
              <a:rPr lang="en-US" sz="1600" dirty="0"/>
              <a:t>District financial resources depend less on district wealth than in 1991:</a:t>
            </a:r>
          </a:p>
          <a:p>
            <a:pPr lvl="1">
              <a:spcAft>
                <a:spcPts val="300"/>
              </a:spcAft>
            </a:pPr>
            <a:r>
              <a:rPr lang="en-US" sz="1400" dirty="0"/>
              <a:t>Variation in per-pupil revenue explained by per-pupil property value:</a:t>
            </a:r>
          </a:p>
          <a:p>
            <a:pPr marL="803275" lvl="2">
              <a:spcAft>
                <a:spcPts val="300"/>
              </a:spcAft>
              <a:tabLst>
                <a:tab pos="803275" algn="l"/>
              </a:tabLst>
            </a:pPr>
            <a:r>
              <a:rPr lang="en-US" sz="1200" dirty="0"/>
              <a:t>FY 1991: 76%</a:t>
            </a:r>
          </a:p>
          <a:p>
            <a:pPr marL="803275" lvl="2">
              <a:spcAft>
                <a:spcPts val="300"/>
              </a:spcAft>
            </a:pPr>
            <a:r>
              <a:rPr lang="en-US" sz="1200" dirty="0"/>
              <a:t>FY 2023: 12%</a:t>
            </a:r>
            <a:br>
              <a:rPr lang="en-US" sz="1200" dirty="0">
                <a:highlight>
                  <a:srgbClr val="FFFF00"/>
                </a:highlight>
              </a:rPr>
            </a:br>
            <a:endParaRPr lang="en-US" dirty="0">
              <a:highlight>
                <a:srgbClr val="FFFF00"/>
              </a:highlight>
            </a:endParaRPr>
          </a:p>
        </p:txBody>
      </p:sp>
    </p:spTree>
    <p:extLst>
      <p:ext uri="{BB962C8B-B14F-4D97-AF65-F5344CB8AC3E}">
        <p14:creationId xmlns:p14="http://schemas.microsoft.com/office/powerpoint/2010/main" val="3538530149"/>
      </p:ext>
    </p:extLst>
  </p:cSld>
  <p:clrMapOvr>
    <a:masterClrMapping/>
  </p:clrMapOvr>
</p:sld>
</file>

<file path=ppt/theme/theme1.xml><?xml version="1.0" encoding="utf-8"?>
<a:theme xmlns:a="http://schemas.openxmlformats.org/drawingml/2006/main" name="Layers">
  <a:themeElements>
    <a:clrScheme name="Custom 1">
      <a:dk1>
        <a:sysClr val="windowText" lastClr="000000"/>
      </a:dk1>
      <a:lt1>
        <a:sysClr val="window" lastClr="FFFFFF"/>
      </a:lt1>
      <a:dk2>
        <a:srgbClr val="1F497D"/>
      </a:dk2>
      <a:lt2>
        <a:srgbClr val="EEECE1"/>
      </a:lt2>
      <a:accent1>
        <a:srgbClr val="002163"/>
      </a:accent1>
      <a:accent2>
        <a:srgbClr val="C0504D"/>
      </a:accent2>
      <a:accent3>
        <a:srgbClr val="9BBB59"/>
      </a:accent3>
      <a:accent4>
        <a:srgbClr val="FF0000"/>
      </a:accent4>
      <a:accent5>
        <a:srgbClr val="4BACC6"/>
      </a:accent5>
      <a:accent6>
        <a:srgbClr val="F79646"/>
      </a:accent6>
      <a:hlink>
        <a:srgbClr val="0070C0"/>
      </a:hlink>
      <a:folHlink>
        <a:srgbClr val="0070C0"/>
      </a:folHlink>
    </a:clrScheme>
    <a:fontScheme name="FN font them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Office Them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Office Them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Office Them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Office Them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hio Facts Template" id="{E404861F-B855-4DEC-899E-E79C2730D62E}" vid="{D0818006-65A8-4B56-8F9D-DC057FBD129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Ohio Facts Template</Template>
  <TotalTime>1569</TotalTime>
  <Words>875</Words>
  <Application>Microsoft Office PowerPoint</Application>
  <PresentationFormat>Widescreen</PresentationFormat>
  <Paragraphs>78</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Georgia</vt:lpstr>
      <vt:lpstr>Times New Roman</vt:lpstr>
      <vt:lpstr>Wingdings</vt:lpstr>
      <vt:lpstr>Layers</vt:lpstr>
      <vt:lpstr>Local Wealth Disparities and State Foundation Aid</vt:lpstr>
      <vt:lpstr>School district property values vary widely across Ohio</vt:lpstr>
      <vt:lpstr>School funding formula distributes more state aid to lower wealth districts</vt:lpstr>
      <vt:lpstr>State foundation aid helps equalize per-pupil operating revenues</vt:lpstr>
      <vt:lpstr>Interdistrict equity improved since FY 1991</vt:lpstr>
    </vt:vector>
  </TitlesOfParts>
  <Company>Ohio Legislative Information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Wealth Disparities and State Foundation Aid</dc:title>
  <dc:creator>Jason Phillips</dc:creator>
  <cp:lastModifiedBy>Linda Bayer</cp:lastModifiedBy>
  <cp:revision>58</cp:revision>
  <cp:lastPrinted>2022-05-16T19:03:05Z</cp:lastPrinted>
  <dcterms:created xsi:type="dcterms:W3CDTF">2022-09-07T14:01:33Z</dcterms:created>
  <dcterms:modified xsi:type="dcterms:W3CDTF">2024-09-09T19:09:30Z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