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3"/>
  </p:notesMasterIdLst>
  <p:handoutMasterIdLst>
    <p:handoutMasterId r:id="rId4"/>
  </p:handoutMasterIdLst>
  <p:sldIdLst>
    <p:sldId id="267" r:id="rId2"/>
  </p:sldIdLst>
  <p:sldSz cx="12192000" cy="6858000"/>
  <p:notesSz cx="6950075"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71" autoAdjust="0"/>
    <p:restoredTop sz="75976" autoAdjust="0"/>
  </p:normalViewPr>
  <p:slideViewPr>
    <p:cSldViewPr>
      <p:cViewPr>
        <p:scale>
          <a:sx n="125" d="100"/>
          <a:sy n="125" d="100"/>
        </p:scale>
        <p:origin x="-1517" y="72"/>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6" d="100"/>
          <a:sy n="86" d="100"/>
        </p:scale>
        <p:origin x="38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r>
              <a:rPr lang="en-US" dirty="0">
                <a:solidFill>
                  <a:schemeClr val="tx1"/>
                </a:solidFill>
              </a:rPr>
              <a:t>Potential Human Trafficking Victims and Traffickers, 2013-2022</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'HT Statistics'!$B$1</c:f>
              <c:strCache>
                <c:ptCount val="1"/>
                <c:pt idx="0">
                  <c:v>Victims</c:v>
                </c:pt>
              </c:strCache>
            </c:strRef>
          </c:tx>
          <c:spPr>
            <a:solidFill>
              <a:schemeClr val="accent1"/>
            </a:solidFill>
            <a:ln>
              <a:noFill/>
            </a:ln>
            <a:effectLst/>
          </c:spPr>
          <c:invertIfNegative val="0"/>
          <c:dLbls>
            <c:dLbl>
              <c:idx val="3"/>
              <c:layout>
                <c:manualLayout>
                  <c:x val="-5.882352941176546E-3"/>
                  <c:y val="-5.6061667834618077E-3"/>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4.9431372549019602E-2"/>
                      <c:h val="4.6054660126138749E-2"/>
                    </c:manualLayout>
                  </c15:layout>
                </c:ext>
                <c:ext xmlns:c16="http://schemas.microsoft.com/office/drawing/2014/chart" uri="{C3380CC4-5D6E-409C-BE32-E72D297353CC}">
                  <c16:uniqueId val="{00000000-AE96-444B-B8F6-F1420C19E016}"/>
                </c:ext>
              </c:extLst>
            </c:dLbl>
            <c:dLbl>
              <c:idx val="4"/>
              <c:layout>
                <c:manualLayout>
                  <c:x val="-6.8627450980392156E-3"/>
                  <c:y val="5.6061667834618077E-3"/>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5.923529411764706E-2"/>
                      <c:h val="4.6054660126138749E-2"/>
                    </c:manualLayout>
                  </c15:layout>
                </c:ext>
                <c:ext xmlns:c16="http://schemas.microsoft.com/office/drawing/2014/chart" uri="{C3380CC4-5D6E-409C-BE32-E72D297353CC}">
                  <c16:uniqueId val="{00000001-AE96-444B-B8F6-F1420C19E016}"/>
                </c:ext>
              </c:extLst>
            </c:dLbl>
            <c:dLbl>
              <c:idx val="5"/>
              <c:layout>
                <c:manualLayout>
                  <c:x val="-7.8431372549019607E-3"/>
                  <c:y val="2.8030833917309038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E96-444B-B8F6-F1420C19E016}"/>
                </c:ext>
              </c:extLst>
            </c:dLbl>
            <c:dLbl>
              <c:idx val="7"/>
              <c:layout>
                <c:manualLayout>
                  <c:x val="-3.9215686274509803E-3"/>
                  <c:y val="8.4092501751927128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E96-444B-B8F6-F1420C19E016}"/>
                </c:ext>
              </c:extLst>
            </c:dLbl>
            <c:dLbl>
              <c:idx val="8"/>
              <c:layout>
                <c:manualLayout>
                  <c:x val="-1.9607843137254902E-3"/>
                  <c:y val="5.6061667834618077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E96-444B-B8F6-F1420C19E016}"/>
                </c:ext>
              </c:extLst>
            </c:dLbl>
            <c:spPr>
              <a:noFill/>
              <a:ln>
                <a:noFill/>
              </a:ln>
              <a:effectLst/>
            </c:spPr>
            <c:txPr>
              <a:bodyPr rot="0" spcFirstLastPara="1" vertOverflow="ellipsis" vert="horz" wrap="square" lIns="38100" tIns="19050" rIns="38100" bIns="19050" anchor="ctr" anchorCtr="0">
                <a:spAutoFit/>
              </a:bodyPr>
              <a:lstStyle/>
              <a:p>
                <a:pPr algn="ct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'HT Statistics'!$A$2:$A$11</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'HT Statistics'!$B$2:$B$11</c:f>
              <c:numCache>
                <c:formatCode>_(* #,##0_);_(* \(#,##0\);_(* "-"??_);_(@_)</c:formatCode>
                <c:ptCount val="10"/>
                <c:pt idx="0">
                  <c:v>24</c:v>
                </c:pt>
                <c:pt idx="1">
                  <c:v>181</c:v>
                </c:pt>
                <c:pt idx="2">
                  <c:v>203</c:v>
                </c:pt>
                <c:pt idx="3">
                  <c:v>151</c:v>
                </c:pt>
                <c:pt idx="4">
                  <c:v>208</c:v>
                </c:pt>
                <c:pt idx="5">
                  <c:v>199</c:v>
                </c:pt>
                <c:pt idx="6">
                  <c:v>307</c:v>
                </c:pt>
                <c:pt idx="7">
                  <c:v>148</c:v>
                </c:pt>
                <c:pt idx="8">
                  <c:v>138</c:v>
                </c:pt>
                <c:pt idx="9">
                  <c:v>167</c:v>
                </c:pt>
              </c:numCache>
            </c:numRef>
          </c:val>
          <c:extLst>
            <c:ext xmlns:c16="http://schemas.microsoft.com/office/drawing/2014/chart" uri="{C3380CC4-5D6E-409C-BE32-E72D297353CC}">
              <c16:uniqueId val="{00000000-9A84-44A3-B96B-E19B549D4D0F}"/>
            </c:ext>
          </c:extLst>
        </c:ser>
        <c:ser>
          <c:idx val="2"/>
          <c:order val="2"/>
          <c:tx>
            <c:strRef>
              <c:f>'HT Statistics'!$D$1</c:f>
              <c:strCache>
                <c:ptCount val="1"/>
                <c:pt idx="0">
                  <c:v>Traffickers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'HT Statistics'!$A$2:$A$11</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'HT Statistics'!$D$2:$D$11</c:f>
              <c:numCache>
                <c:formatCode>_(* #,##0_);_(* \(#,##0\);_(* "-"??_);_(@_)</c:formatCode>
                <c:ptCount val="10"/>
                <c:pt idx="0">
                  <c:v>21</c:v>
                </c:pt>
                <c:pt idx="1">
                  <c:v>113</c:v>
                </c:pt>
                <c:pt idx="2">
                  <c:v>130</c:v>
                </c:pt>
                <c:pt idx="3">
                  <c:v>170</c:v>
                </c:pt>
                <c:pt idx="4">
                  <c:v>221</c:v>
                </c:pt>
                <c:pt idx="5">
                  <c:v>201</c:v>
                </c:pt>
                <c:pt idx="6">
                  <c:v>192</c:v>
                </c:pt>
                <c:pt idx="7">
                  <c:v>95</c:v>
                </c:pt>
                <c:pt idx="8">
                  <c:v>119</c:v>
                </c:pt>
                <c:pt idx="9">
                  <c:v>131</c:v>
                </c:pt>
              </c:numCache>
            </c:numRef>
          </c:val>
          <c:extLst>
            <c:ext xmlns:c16="http://schemas.microsoft.com/office/drawing/2014/chart" uri="{C3380CC4-5D6E-409C-BE32-E72D297353CC}">
              <c16:uniqueId val="{00000002-9A84-44A3-B96B-E19B549D4D0F}"/>
            </c:ext>
          </c:extLst>
        </c:ser>
        <c:dLbls>
          <c:dLblPos val="outEnd"/>
          <c:showLegendKey val="0"/>
          <c:showVal val="1"/>
          <c:showCatName val="0"/>
          <c:showSerName val="0"/>
          <c:showPercent val="0"/>
          <c:showBubbleSize val="0"/>
        </c:dLbls>
        <c:gapWidth val="42"/>
        <c:axId val="463496776"/>
        <c:axId val="463494152"/>
        <c:extLst>
          <c:ext xmlns:c15="http://schemas.microsoft.com/office/drawing/2012/chart" uri="{02D57815-91ED-43cb-92C2-25804820EDAC}">
            <c15:filteredBarSeries>
              <c15:ser>
                <c:idx val="1"/>
                <c:order val="1"/>
                <c:tx>
                  <c:strRef>
                    <c:extLst>
                      <c:ext uri="{02D57815-91ED-43cb-92C2-25804820EDAC}">
                        <c15:formulaRef>
                          <c15:sqref>'HT Statistics'!$C$1</c15:sqref>
                        </c15:formulaRef>
                      </c:ext>
                    </c:extLst>
                    <c:strCache>
                      <c:ptCount val="1"/>
                      <c:pt idx="0">
                        <c:v>Buyers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c:ext uri="{02D57815-91ED-43cb-92C2-25804820EDAC}">
                        <c15:formulaRef>
                          <c15:sqref>'HT Statistics'!$A$2:$A$11</c15:sqref>
                        </c15:formulaRef>
                      </c:ext>
                    </c:extLst>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extLst>
                      <c:ext uri="{02D57815-91ED-43cb-92C2-25804820EDAC}">
                        <c15:formulaRef>
                          <c15:sqref>'HT Statistics'!$C$2:$C$11</c15:sqref>
                        </c15:formulaRef>
                      </c:ext>
                    </c:extLst>
                    <c:numCache>
                      <c:formatCode>_(* #,##0_);_(* \(#,##0\);_(* "-"??_);_(@_)</c:formatCode>
                      <c:ptCount val="10"/>
                      <c:pt idx="0">
                        <c:v>70</c:v>
                      </c:pt>
                      <c:pt idx="1">
                        <c:v>68</c:v>
                      </c:pt>
                      <c:pt idx="2">
                        <c:v>192</c:v>
                      </c:pt>
                      <c:pt idx="3">
                        <c:v>102</c:v>
                      </c:pt>
                      <c:pt idx="4">
                        <c:v>257</c:v>
                      </c:pt>
                      <c:pt idx="5">
                        <c:v>206</c:v>
                      </c:pt>
                      <c:pt idx="6">
                        <c:v>41</c:v>
                      </c:pt>
                      <c:pt idx="7">
                        <c:v>17</c:v>
                      </c:pt>
                      <c:pt idx="8">
                        <c:v>33</c:v>
                      </c:pt>
                      <c:pt idx="9">
                        <c:v>70</c:v>
                      </c:pt>
                    </c:numCache>
                  </c:numRef>
                </c:val>
                <c:extLst>
                  <c:ext xmlns:c16="http://schemas.microsoft.com/office/drawing/2014/chart" uri="{C3380CC4-5D6E-409C-BE32-E72D297353CC}">
                    <c16:uniqueId val="{00000001-9A84-44A3-B96B-E19B549D4D0F}"/>
                  </c:ext>
                </c:extLst>
              </c15:ser>
            </c15:filteredBarSeries>
          </c:ext>
        </c:extLst>
      </c:barChart>
      <c:catAx>
        <c:axId val="463496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63494152"/>
        <c:crosses val="autoZero"/>
        <c:auto val="1"/>
        <c:lblAlgn val="ctr"/>
        <c:lblOffset val="100"/>
        <c:noMultiLvlLbl val="0"/>
      </c:catAx>
      <c:valAx>
        <c:axId val="46349415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634967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9010" name="Rectangle 2"/>
          <p:cNvSpPr>
            <a:spLocks noGrp="1" noChangeArrowheads="1"/>
          </p:cNvSpPr>
          <p:nvPr>
            <p:ph type="hdr" sz="quarter"/>
          </p:nvPr>
        </p:nvSpPr>
        <p:spPr bwMode="auto">
          <a:xfrm>
            <a:off x="0" y="0"/>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t" anchorCtr="0" compatLnSpc="1">
            <a:prstTxWarp prst="textNoShape">
              <a:avLst/>
            </a:prstTxWarp>
          </a:bodyPr>
          <a:lstStyle>
            <a:lvl1pPr>
              <a:defRPr sz="1200"/>
            </a:lvl1pPr>
          </a:lstStyle>
          <a:p>
            <a:endParaRPr lang="en-US" altLang="en-US" dirty="0"/>
          </a:p>
        </p:txBody>
      </p:sp>
      <p:sp>
        <p:nvSpPr>
          <p:cNvPr id="299011" name="Rectangle 3"/>
          <p:cNvSpPr>
            <a:spLocks noGrp="1" noChangeArrowheads="1"/>
          </p:cNvSpPr>
          <p:nvPr>
            <p:ph type="dt" sz="quarter" idx="1"/>
          </p:nvPr>
        </p:nvSpPr>
        <p:spPr bwMode="auto">
          <a:xfrm>
            <a:off x="3936768" y="0"/>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t" anchorCtr="0" compatLnSpc="1">
            <a:prstTxWarp prst="textNoShape">
              <a:avLst/>
            </a:prstTxWarp>
          </a:bodyPr>
          <a:lstStyle>
            <a:lvl1pPr algn="r">
              <a:defRPr sz="1200"/>
            </a:lvl1pPr>
          </a:lstStyle>
          <a:p>
            <a:endParaRPr lang="en-US" altLang="en-US" dirty="0"/>
          </a:p>
        </p:txBody>
      </p:sp>
      <p:sp>
        <p:nvSpPr>
          <p:cNvPr id="299012" name="Rectangle 4"/>
          <p:cNvSpPr>
            <a:spLocks noGrp="1" noChangeArrowheads="1"/>
          </p:cNvSpPr>
          <p:nvPr>
            <p:ph type="ftr" sz="quarter" idx="2"/>
          </p:nvPr>
        </p:nvSpPr>
        <p:spPr bwMode="auto">
          <a:xfrm>
            <a:off x="0" y="8772669"/>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b" anchorCtr="0" compatLnSpc="1">
            <a:prstTxWarp prst="textNoShape">
              <a:avLst/>
            </a:prstTxWarp>
          </a:bodyPr>
          <a:lstStyle>
            <a:lvl1pPr>
              <a:defRPr sz="1200"/>
            </a:lvl1pPr>
          </a:lstStyle>
          <a:p>
            <a:endParaRPr lang="en-US" altLang="en-US" dirty="0"/>
          </a:p>
        </p:txBody>
      </p:sp>
      <p:sp>
        <p:nvSpPr>
          <p:cNvPr id="299013" name="Rectangle 5"/>
          <p:cNvSpPr>
            <a:spLocks noGrp="1" noChangeArrowheads="1"/>
          </p:cNvSpPr>
          <p:nvPr>
            <p:ph type="sldNum" sz="quarter" idx="3"/>
          </p:nvPr>
        </p:nvSpPr>
        <p:spPr bwMode="auto">
          <a:xfrm>
            <a:off x="3936768" y="8772669"/>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b" anchorCtr="0" compatLnSpc="1">
            <a:prstTxWarp prst="textNoShape">
              <a:avLst/>
            </a:prstTxWarp>
          </a:bodyPr>
          <a:lstStyle>
            <a:lvl1pPr algn="r">
              <a:defRPr sz="1200"/>
            </a:lvl1pPr>
          </a:lstStyle>
          <a:p>
            <a:fld id="{D92FDD88-6521-418C-8123-D508D8D03AEB}" type="slidenum">
              <a:rPr lang="en-US" altLang="en-US"/>
              <a:pPr/>
              <a:t>‹#›</a:t>
            </a:fld>
            <a:endParaRPr lang="en-US" altLang="en-US" dirty="0"/>
          </a:p>
        </p:txBody>
      </p:sp>
    </p:spTree>
    <p:extLst>
      <p:ext uri="{BB962C8B-B14F-4D97-AF65-F5344CB8AC3E}">
        <p14:creationId xmlns:p14="http://schemas.microsoft.com/office/powerpoint/2010/main" val="14510749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986" name="Rectangle 2"/>
          <p:cNvSpPr>
            <a:spLocks noGrp="1" noChangeArrowheads="1"/>
          </p:cNvSpPr>
          <p:nvPr>
            <p:ph type="hdr" sz="quarter"/>
          </p:nvPr>
        </p:nvSpPr>
        <p:spPr bwMode="auto">
          <a:xfrm>
            <a:off x="0" y="0"/>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t" anchorCtr="0" compatLnSpc="1">
            <a:prstTxWarp prst="textNoShape">
              <a:avLst/>
            </a:prstTxWarp>
          </a:bodyPr>
          <a:lstStyle>
            <a:lvl1pPr>
              <a:defRPr sz="1200"/>
            </a:lvl1pPr>
          </a:lstStyle>
          <a:p>
            <a:endParaRPr lang="en-US" altLang="en-US" dirty="0"/>
          </a:p>
        </p:txBody>
      </p:sp>
      <p:sp>
        <p:nvSpPr>
          <p:cNvPr id="297987" name="Rectangle 3"/>
          <p:cNvSpPr>
            <a:spLocks noGrp="1" noChangeArrowheads="1"/>
          </p:cNvSpPr>
          <p:nvPr>
            <p:ph type="dt" idx="1"/>
          </p:nvPr>
        </p:nvSpPr>
        <p:spPr bwMode="auto">
          <a:xfrm>
            <a:off x="3936768" y="0"/>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t" anchorCtr="0" compatLnSpc="1">
            <a:prstTxWarp prst="textNoShape">
              <a:avLst/>
            </a:prstTxWarp>
          </a:bodyPr>
          <a:lstStyle>
            <a:lvl1pPr algn="r">
              <a:defRPr sz="1200"/>
            </a:lvl1pPr>
          </a:lstStyle>
          <a:p>
            <a:endParaRPr lang="en-US" altLang="en-US" dirty="0"/>
          </a:p>
        </p:txBody>
      </p:sp>
      <p:sp>
        <p:nvSpPr>
          <p:cNvPr id="297988" name="Rectangle 4"/>
          <p:cNvSpPr>
            <a:spLocks noGrp="1" noRot="1" noChangeAspect="1" noChangeArrowheads="1" noTextEdit="1"/>
          </p:cNvSpPr>
          <p:nvPr>
            <p:ph type="sldImg" idx="2"/>
          </p:nvPr>
        </p:nvSpPr>
        <p:spPr bwMode="auto">
          <a:xfrm>
            <a:off x="396875" y="692150"/>
            <a:ext cx="6156325" cy="346392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97989" name="Rectangle 5"/>
          <p:cNvSpPr>
            <a:spLocks noGrp="1" noChangeArrowheads="1"/>
          </p:cNvSpPr>
          <p:nvPr>
            <p:ph type="body" sz="quarter" idx="3"/>
          </p:nvPr>
        </p:nvSpPr>
        <p:spPr bwMode="auto">
          <a:xfrm>
            <a:off x="695008" y="4387136"/>
            <a:ext cx="5560060" cy="4156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97990" name="Rectangle 6"/>
          <p:cNvSpPr>
            <a:spLocks noGrp="1" noChangeArrowheads="1"/>
          </p:cNvSpPr>
          <p:nvPr>
            <p:ph type="ftr" sz="quarter" idx="4"/>
          </p:nvPr>
        </p:nvSpPr>
        <p:spPr bwMode="auto">
          <a:xfrm>
            <a:off x="0" y="8772669"/>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b" anchorCtr="0" compatLnSpc="1">
            <a:prstTxWarp prst="textNoShape">
              <a:avLst/>
            </a:prstTxWarp>
          </a:bodyPr>
          <a:lstStyle>
            <a:lvl1pPr>
              <a:defRPr sz="1200"/>
            </a:lvl1pPr>
          </a:lstStyle>
          <a:p>
            <a:endParaRPr lang="en-US" altLang="en-US" dirty="0"/>
          </a:p>
        </p:txBody>
      </p:sp>
      <p:sp>
        <p:nvSpPr>
          <p:cNvPr id="297991" name="Rectangle 7"/>
          <p:cNvSpPr>
            <a:spLocks noGrp="1" noChangeArrowheads="1"/>
          </p:cNvSpPr>
          <p:nvPr>
            <p:ph type="sldNum" sz="quarter" idx="5"/>
          </p:nvPr>
        </p:nvSpPr>
        <p:spPr bwMode="auto">
          <a:xfrm>
            <a:off x="3936768" y="8772669"/>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b" anchorCtr="0" compatLnSpc="1">
            <a:prstTxWarp prst="textNoShape">
              <a:avLst/>
            </a:prstTxWarp>
          </a:bodyPr>
          <a:lstStyle>
            <a:lvl1pPr algn="r">
              <a:defRPr sz="1200"/>
            </a:lvl1pPr>
          </a:lstStyle>
          <a:p>
            <a:fld id="{15809F33-EB31-47CD-A87E-A5E769F028FC}" type="slidenum">
              <a:rPr lang="en-US" altLang="en-US"/>
              <a:pPr/>
              <a:t>‹#›</a:t>
            </a:fld>
            <a:endParaRPr lang="en-US" altLang="en-US" dirty="0"/>
          </a:p>
        </p:txBody>
      </p:sp>
    </p:spTree>
    <p:extLst>
      <p:ext uri="{BB962C8B-B14F-4D97-AF65-F5344CB8AC3E}">
        <p14:creationId xmlns:p14="http://schemas.microsoft.com/office/powerpoint/2010/main" val="170621214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hyperlink" Target="https://www.lsc.ohio.gov/" TargetMode="External"/><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63184" name="Group 16"/>
          <p:cNvGrpSpPr>
            <a:grpSpLocks/>
          </p:cNvGrpSpPr>
          <p:nvPr/>
        </p:nvGrpSpPr>
        <p:grpSpPr bwMode="auto">
          <a:xfrm>
            <a:off x="0" y="0"/>
            <a:ext cx="11684000" cy="5943601"/>
            <a:chOff x="0" y="0"/>
            <a:chExt cx="5520" cy="3744"/>
          </a:xfrm>
        </p:grpSpPr>
        <p:sp>
          <p:nvSpPr>
            <p:cNvPr id="263170" name="Rectangle 2"/>
            <p:cNvSpPr>
              <a:spLocks noChangeArrowheads="1"/>
            </p:cNvSpPr>
            <p:nvPr/>
          </p:nvSpPr>
          <p:spPr bwMode="auto">
            <a:xfrm>
              <a:off x="0" y="0"/>
              <a:ext cx="86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3182" name="Group 14"/>
            <p:cNvGrpSpPr>
              <a:grpSpLocks/>
            </p:cNvGrpSpPr>
            <p:nvPr userDrawn="1"/>
          </p:nvGrpSpPr>
          <p:grpSpPr bwMode="auto">
            <a:xfrm>
              <a:off x="0" y="2208"/>
              <a:ext cx="5520" cy="1536"/>
              <a:chOff x="0" y="2208"/>
              <a:chExt cx="5520" cy="1536"/>
            </a:xfrm>
          </p:grpSpPr>
          <p:sp>
            <p:nvSpPr>
              <p:cNvPr id="263171" name="Rectangle 3"/>
              <p:cNvSpPr>
                <a:spLocks noChangeArrowheads="1"/>
              </p:cNvSpPr>
              <p:nvPr/>
            </p:nvSpPr>
            <p:spPr bwMode="ltGray">
              <a:xfrm>
                <a:off x="624" y="2208"/>
                <a:ext cx="4896" cy="1536"/>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2" name="Rectangle 4"/>
              <p:cNvSpPr>
                <a:spLocks noChangeArrowheads="1"/>
              </p:cNvSpPr>
              <p:nvPr/>
            </p:nvSpPr>
            <p:spPr bwMode="white">
              <a:xfrm>
                <a:off x="654" y="2352"/>
                <a:ext cx="4818" cy="134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8" name="Line 10"/>
              <p:cNvSpPr>
                <a:spLocks noChangeShapeType="1"/>
              </p:cNvSpPr>
              <p:nvPr/>
            </p:nvSpPr>
            <p:spPr bwMode="auto">
              <a:xfrm>
                <a:off x="0" y="3072"/>
                <a:ext cx="624" cy="0"/>
              </a:xfrm>
              <a:prstGeom prst="line">
                <a:avLst/>
              </a:prstGeom>
              <a:noFill/>
              <a:ln w="508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nvGrpSpPr>
            <p:cNvPr id="263183" name="Group 15"/>
            <p:cNvGrpSpPr>
              <a:grpSpLocks/>
            </p:cNvGrpSpPr>
            <p:nvPr userDrawn="1"/>
          </p:nvGrpSpPr>
          <p:grpSpPr bwMode="auto">
            <a:xfrm>
              <a:off x="400" y="360"/>
              <a:ext cx="5088" cy="192"/>
              <a:chOff x="400" y="360"/>
              <a:chExt cx="5088" cy="192"/>
            </a:xfrm>
          </p:grpSpPr>
          <p:sp>
            <p:nvSpPr>
              <p:cNvPr id="263179" name="Rectangle 11"/>
              <p:cNvSpPr>
                <a:spLocks noChangeArrowheads="1"/>
              </p:cNvSpPr>
              <p:nvPr/>
            </p:nvSpPr>
            <p:spPr bwMode="auto">
              <a:xfrm>
                <a:off x="3936" y="360"/>
                <a:ext cx="1536" cy="192"/>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80" name="Line 12"/>
              <p:cNvSpPr>
                <a:spLocks noChangeShapeType="1"/>
              </p:cNvSpPr>
              <p:nvPr/>
            </p:nvSpPr>
            <p:spPr bwMode="auto">
              <a:xfrm>
                <a:off x="400" y="432"/>
                <a:ext cx="5088"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3173" name="Rectangle 5"/>
          <p:cNvSpPr>
            <a:spLocks noGrp="1" noChangeArrowheads="1"/>
          </p:cNvSpPr>
          <p:nvPr>
            <p:ph type="ctrTitle" hasCustomPrompt="1"/>
          </p:nvPr>
        </p:nvSpPr>
        <p:spPr>
          <a:xfrm>
            <a:off x="1828800" y="1066800"/>
            <a:ext cx="9753600" cy="2209800"/>
          </a:xfrm>
        </p:spPr>
        <p:txBody>
          <a:bodyPr/>
          <a:lstStyle>
            <a:lvl1pPr algn="ctr">
              <a:defRPr sz="4000"/>
            </a:lvl1pPr>
          </a:lstStyle>
          <a:p>
            <a:pPr lvl="0"/>
            <a:r>
              <a:rPr lang="en-US" altLang="en-US" noProof="0" dirty="0"/>
              <a:t>Section heading</a:t>
            </a:r>
          </a:p>
        </p:txBody>
      </p:sp>
      <p:sp>
        <p:nvSpPr>
          <p:cNvPr id="263174" name="Rectangle 6"/>
          <p:cNvSpPr>
            <a:spLocks noGrp="1" noChangeArrowheads="1"/>
          </p:cNvSpPr>
          <p:nvPr>
            <p:ph type="subTitle" idx="1" hasCustomPrompt="1"/>
          </p:nvPr>
        </p:nvSpPr>
        <p:spPr>
          <a:xfrm>
            <a:off x="1828800" y="3962400"/>
            <a:ext cx="9144000" cy="1600200"/>
          </a:xfrm>
        </p:spPr>
        <p:txBody>
          <a:bodyPr anchor="ctr"/>
          <a:lstStyle>
            <a:lvl1pPr marL="0" indent="0" algn="ctr">
              <a:buFont typeface="Wingdings" pitchFamily="2" charset="2"/>
              <a:buNone/>
              <a:defRPr sz="2800"/>
            </a:lvl1pPr>
          </a:lstStyle>
          <a:p>
            <a:pPr lvl="0"/>
            <a:r>
              <a:rPr lang="en-US" altLang="en-US" noProof="0" dirty="0"/>
              <a:t>Date of last update</a:t>
            </a:r>
          </a:p>
        </p:txBody>
      </p:sp>
      <p:sp>
        <p:nvSpPr>
          <p:cNvPr id="6" name="TextBox 5"/>
          <p:cNvSpPr txBox="1"/>
          <p:nvPr userDrawn="1"/>
        </p:nvSpPr>
        <p:spPr>
          <a:xfrm>
            <a:off x="7162802" y="6583680"/>
            <a:ext cx="184731" cy="369332"/>
          </a:xfrm>
          <a:prstGeom prst="rect">
            <a:avLst/>
          </a:prstGeom>
          <a:noFill/>
        </p:spPr>
        <p:txBody>
          <a:bodyPr wrap="none" rtlCol="0">
            <a:spAutoFit/>
          </a:bodyPr>
          <a:lstStyle/>
          <a:p>
            <a:endParaRPr lang="en-US" dirty="0"/>
          </a:p>
        </p:txBody>
      </p:sp>
      <p:pic>
        <p:nvPicPr>
          <p:cNvPr id="17" name="Picture 16"/>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0" y="5872163"/>
            <a:ext cx="12192000" cy="985837"/>
          </a:xfrm>
          <a:prstGeom prst="rect">
            <a:avLst/>
          </a:prstGeom>
        </p:spPr>
      </p:pic>
      <p:sp>
        <p:nvSpPr>
          <p:cNvPr id="18" name="Rectangle 7"/>
          <p:cNvSpPr txBox="1">
            <a:spLocks noChangeArrowheads="1"/>
          </p:cNvSpPr>
          <p:nvPr userDrawn="1"/>
        </p:nvSpPr>
        <p:spPr bwMode="auto">
          <a:xfrm>
            <a:off x="0" y="6339840"/>
            <a:ext cx="167640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050" dirty="0"/>
              <a:t>Legislative Budget </a:t>
            </a:r>
            <a:r>
              <a:rPr lang="en-US" altLang="en-US" sz="1100" dirty="0"/>
              <a:t>Office</a:t>
            </a:r>
          </a:p>
        </p:txBody>
      </p:sp>
      <p:pic>
        <p:nvPicPr>
          <p:cNvPr id="5" name="Picture 4"/>
          <p:cNvPicPr>
            <a:picLocks/>
          </p:cNvPicPr>
          <p:nvPr userDrawn="1"/>
        </p:nvPicPr>
        <p:blipFill>
          <a:blip r:embed="rId3" cstate="print">
            <a:duotone>
              <a:schemeClr val="accent1">
                <a:shade val="45000"/>
                <a:satMod val="135000"/>
              </a:schemeClr>
              <a:prstClr val="white"/>
            </a:duotone>
            <a:extLst>
              <a:ext uri="{BEBA8EAE-BF5A-486C-A8C5-ECC9F3942E4B}">
                <a14:imgProps xmlns:a14="http://schemas.microsoft.com/office/drawing/2010/main">
                  <a14:imgLayer r:embed="rId4">
                    <a14:imgEffect>
                      <a14:saturation sat="33000"/>
                    </a14:imgEffect>
                  </a14:imgLayer>
                </a14:imgProps>
              </a:ext>
              <a:ext uri="{28A0092B-C50C-407E-A947-70E740481C1C}">
                <a14:useLocalDpi xmlns:a14="http://schemas.microsoft.com/office/drawing/2010/main" val="0"/>
              </a:ext>
            </a:extLst>
          </a:blip>
          <a:stretch>
            <a:fillRect/>
          </a:stretch>
        </p:blipFill>
        <p:spPr>
          <a:xfrm>
            <a:off x="5748528" y="5916168"/>
            <a:ext cx="694944" cy="694944"/>
          </a:xfrm>
          <a:prstGeom prst="rect">
            <a:avLst/>
          </a:prstGeom>
        </p:spPr>
      </p:pic>
      <p:cxnSp>
        <p:nvCxnSpPr>
          <p:cNvPr id="8" name="Straight Connector 7"/>
          <p:cNvCxnSpPr/>
          <p:nvPr userDrawn="1"/>
        </p:nvCxnSpPr>
        <p:spPr>
          <a:xfrm>
            <a:off x="20320" y="662940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9144000" y="662866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Rectangle 7">
            <a:hlinkClick r:id="rId5"/>
          </p:cNvPr>
          <p:cNvSpPr txBox="1">
            <a:spLocks noChangeArrowheads="1"/>
          </p:cNvSpPr>
          <p:nvPr userDrawn="1"/>
        </p:nvSpPr>
        <p:spPr bwMode="auto">
          <a:xfrm>
            <a:off x="5638800" y="6583680"/>
            <a:ext cx="914400" cy="242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a:t>lsc.ohio.gov</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a:t>Click to edit Master title style</a:t>
            </a:r>
            <a:endParaRPr lang="en-US" dirty="0"/>
          </a:p>
        </p:txBody>
      </p:sp>
      <p:sp>
        <p:nvSpPr>
          <p:cNvPr id="3" name="Content Placeholder 2"/>
          <p:cNvSpPr>
            <a:spLocks noGrp="1"/>
          </p:cNvSpPr>
          <p:nvPr>
            <p:ph idx="1" hasCustomPrompt="1"/>
          </p:nvPr>
        </p:nvSpPr>
        <p:spPr/>
        <p:txBody>
          <a:bodyPr/>
          <a:lstStyle>
            <a:lvl1pPr marL="341313" indent="-341313">
              <a:defRPr/>
            </a:lvl1pPr>
            <a:lvl2pPr marL="631825" indent="-288925">
              <a:defRPr/>
            </a:lvl2pPr>
            <a:lvl3pPr marL="914400" indent="-228600">
              <a:defRPr/>
            </a:lvl3pPr>
            <a:lvl4pPr marL="1255713" indent="-227013">
              <a:defRPr/>
            </a:lvl4pPr>
            <a:lvl5pPr marL="1598613" indent="-227013">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Tree>
    <p:extLst>
      <p:ext uri="{BB962C8B-B14F-4D97-AF65-F5344CB8AC3E}">
        <p14:creationId xmlns:p14="http://schemas.microsoft.com/office/powerpoint/2010/main" val="3791053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un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dirty="0"/>
              <a:t>Two unequal columns</a:t>
            </a:r>
          </a:p>
        </p:txBody>
      </p:sp>
      <p:sp>
        <p:nvSpPr>
          <p:cNvPr id="3" name="Content Placeholder 2"/>
          <p:cNvSpPr>
            <a:spLocks noGrp="1"/>
          </p:cNvSpPr>
          <p:nvPr>
            <p:ph idx="1" hasCustomPrompt="1"/>
          </p:nvPr>
        </p:nvSpPr>
        <p:spPr>
          <a:xfrm>
            <a:off x="1219200" y="1600203"/>
            <a:ext cx="6858000" cy="4530725"/>
          </a:xfrm>
        </p:spPr>
        <p:txBody>
          <a:bodyPr/>
          <a:lstStyle>
            <a:lvl1pPr marL="341313" indent="-341313">
              <a:defRPr sz="2800"/>
            </a:lvl1pPr>
            <a:lvl2pPr marL="631825" indent="-288925">
              <a:defRPr sz="2400"/>
            </a:lvl2pPr>
            <a:lvl3pPr marL="914400" indent="-228600">
              <a:defRPr sz="2200"/>
            </a:lvl3pPr>
            <a:lvl4pPr marL="1255713" indent="-227013">
              <a:defRPr sz="2000"/>
            </a:lvl4pPr>
            <a:lvl5pPr marL="1598613" indent="-227013">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
        <p:nvSpPr>
          <p:cNvPr id="12" name="Content Placeholder 11"/>
          <p:cNvSpPr>
            <a:spLocks noGrp="1"/>
          </p:cNvSpPr>
          <p:nvPr>
            <p:ph sz="quarter" idx="10" hasCustomPrompt="1"/>
          </p:nvPr>
        </p:nvSpPr>
        <p:spPr>
          <a:xfrm>
            <a:off x="8153400" y="1610503"/>
            <a:ext cx="3429000" cy="4535424"/>
          </a:xfrm>
        </p:spPr>
        <p:txBody>
          <a:bodyPr/>
          <a:lstStyle>
            <a:lvl1pPr>
              <a:defRPr sz="2800"/>
            </a:lvl1pPr>
            <a:lvl2pPr>
              <a:defRPr sz="2400"/>
            </a:lvl2pPr>
            <a:lvl3pPr>
              <a:defRPr sz="2200"/>
            </a:lvl3pPr>
            <a:lvl4pPr>
              <a:defRPr sz="2000"/>
            </a:lvl4pPr>
            <a:lvl5pPr>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83352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equal columns</a:t>
            </a:r>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5024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0350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equal columns/three content boxes</a:t>
            </a:r>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502400" y="1600203"/>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a:t>Fifth level</a:t>
            </a:r>
          </a:p>
        </p:txBody>
      </p:sp>
    </p:spTree>
    <p:extLst>
      <p:ext uri="{BB962C8B-B14F-4D97-AF65-F5344CB8AC3E}">
        <p14:creationId xmlns:p14="http://schemas.microsoft.com/office/powerpoint/2010/main" val="4132911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row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rows/three content boxes</a:t>
            </a:r>
          </a:p>
        </p:txBody>
      </p:sp>
      <p:sp>
        <p:nvSpPr>
          <p:cNvPr id="3" name="Content Placeholder 2"/>
          <p:cNvSpPr>
            <a:spLocks noGrp="1"/>
          </p:cNvSpPr>
          <p:nvPr>
            <p:ph sz="half" idx="1" hasCustomPrompt="1"/>
          </p:nvPr>
        </p:nvSpPr>
        <p:spPr>
          <a:xfrm>
            <a:off x="1208903" y="1600203"/>
            <a:ext cx="10373497" cy="2320928"/>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1208903" y="3921131"/>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a:t>Fifth level</a:t>
            </a:r>
          </a:p>
        </p:txBody>
      </p:sp>
    </p:spTree>
    <p:extLst>
      <p:ext uri="{BB962C8B-B14F-4D97-AF65-F5344CB8AC3E}">
        <p14:creationId xmlns:p14="http://schemas.microsoft.com/office/powerpoint/2010/main" val="4184212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hyperlink" Target="https://www.lsc.ohio.gov/"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62156" name="Group 12"/>
          <p:cNvGrpSpPr>
            <a:grpSpLocks/>
          </p:cNvGrpSpPr>
          <p:nvPr/>
        </p:nvGrpSpPr>
        <p:grpSpPr bwMode="auto">
          <a:xfrm>
            <a:off x="0" y="0"/>
            <a:ext cx="11582400" cy="4876800"/>
            <a:chOff x="0" y="0"/>
            <a:chExt cx="5472" cy="3072"/>
          </a:xfrm>
        </p:grpSpPr>
        <p:sp>
          <p:nvSpPr>
            <p:cNvPr id="262147" name="Rectangle 3"/>
            <p:cNvSpPr>
              <a:spLocks noChangeArrowheads="1"/>
            </p:cNvSpPr>
            <p:nvPr/>
          </p:nvSpPr>
          <p:spPr bwMode="auto">
            <a:xfrm>
              <a:off x="0" y="0"/>
              <a:ext cx="38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2155" name="Group 11"/>
            <p:cNvGrpSpPr>
              <a:grpSpLocks/>
            </p:cNvGrpSpPr>
            <p:nvPr/>
          </p:nvGrpSpPr>
          <p:grpSpPr bwMode="auto">
            <a:xfrm>
              <a:off x="240" y="893"/>
              <a:ext cx="5232" cy="115"/>
              <a:chOff x="240" y="893"/>
              <a:chExt cx="5232" cy="115"/>
            </a:xfrm>
          </p:grpSpPr>
          <p:sp>
            <p:nvSpPr>
              <p:cNvPr id="262146" name="Rectangle 2"/>
              <p:cNvSpPr>
                <a:spLocks noChangeArrowheads="1"/>
              </p:cNvSpPr>
              <p:nvPr/>
            </p:nvSpPr>
            <p:spPr bwMode="auto">
              <a:xfrm>
                <a:off x="4320" y="893"/>
                <a:ext cx="1152" cy="115"/>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2148" name="Line 4"/>
              <p:cNvSpPr>
                <a:spLocks noChangeShapeType="1"/>
              </p:cNvSpPr>
              <p:nvPr/>
            </p:nvSpPr>
            <p:spPr bwMode="auto">
              <a:xfrm>
                <a:off x="240" y="941"/>
                <a:ext cx="5232"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2149" name="Rectangle 5"/>
          <p:cNvSpPr>
            <a:spLocks noGrp="1" noChangeArrowheads="1"/>
          </p:cNvSpPr>
          <p:nvPr>
            <p:ph type="title"/>
          </p:nvPr>
        </p:nvSpPr>
        <p:spPr bwMode="auto">
          <a:xfrm>
            <a:off x="1219200" y="277813"/>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62150" name="Rectangle 6"/>
          <p:cNvSpPr>
            <a:spLocks noGrp="1" noChangeArrowheads="1"/>
          </p:cNvSpPr>
          <p:nvPr>
            <p:ph type="body" idx="1"/>
          </p:nvPr>
        </p:nvSpPr>
        <p:spPr bwMode="auto">
          <a:xfrm>
            <a:off x="1219200" y="1600203"/>
            <a:ext cx="103632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262151" name="Rectangle 7"/>
          <p:cNvSpPr>
            <a:spLocks noGrp="1" noChangeArrowheads="1"/>
          </p:cNvSpPr>
          <p:nvPr>
            <p:ph type="dt" sz="half" idx="2"/>
          </p:nvPr>
        </p:nvSpPr>
        <p:spPr bwMode="auto">
          <a:xfrm>
            <a:off x="1219200" y="6251575"/>
            <a:ext cx="264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750"/>
            </a:lvl1pPr>
          </a:lstStyle>
          <a:p>
            <a:endParaRPr lang="en-US" altLang="en-US" dirty="0"/>
          </a:p>
        </p:txBody>
      </p:sp>
      <p:sp>
        <p:nvSpPr>
          <p:cNvPr id="262152" name="Rectangle 8"/>
          <p:cNvSpPr>
            <a:spLocks noGrp="1" noChangeArrowheads="1"/>
          </p:cNvSpPr>
          <p:nvPr>
            <p:ph type="ftr" sz="quarter" idx="3"/>
          </p:nvPr>
        </p:nvSpPr>
        <p:spPr bwMode="auto">
          <a:xfrm>
            <a:off x="4470400" y="6248400"/>
            <a:ext cx="396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750"/>
            </a:lvl1pPr>
          </a:lstStyle>
          <a:p>
            <a:endParaRPr lang="en-US" altLang="en-US" dirty="0"/>
          </a:p>
        </p:txBody>
      </p:sp>
      <p:sp>
        <p:nvSpPr>
          <p:cNvPr id="262153" name="Rectangle 9"/>
          <p:cNvSpPr>
            <a:spLocks noGrp="1" noChangeArrowheads="1"/>
          </p:cNvSpPr>
          <p:nvPr>
            <p:ph type="sldNum" sz="quarter" idx="4"/>
          </p:nvPr>
        </p:nvSpPr>
        <p:spPr bwMode="auto">
          <a:xfrm>
            <a:off x="9042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750"/>
            </a:lvl1pPr>
          </a:lstStyle>
          <a:p>
            <a:fld id="{CA018B54-7992-48DF-BF8C-61CFB03447C4}" type="slidenum">
              <a:rPr lang="en-US" altLang="en-US"/>
              <a:pPr/>
              <a:t>‹#›</a:t>
            </a:fld>
            <a:endParaRPr lang="en-US" altLang="en-US" dirty="0"/>
          </a:p>
        </p:txBody>
      </p:sp>
      <p:sp>
        <p:nvSpPr>
          <p:cNvPr id="262154" name="Line 10"/>
          <p:cNvSpPr>
            <a:spLocks noChangeShapeType="1"/>
          </p:cNvSpPr>
          <p:nvPr/>
        </p:nvSpPr>
        <p:spPr bwMode="auto">
          <a:xfrm>
            <a:off x="0" y="4876800"/>
            <a:ext cx="812800"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15" name="Picture 14"/>
          <p:cNvPicPr>
            <a:picLocks/>
          </p:cNvPicPr>
          <p:nvPr userDrawn="1"/>
        </p:nvPicPr>
        <p:blipFill rotWithShape="1">
          <a:blip r:embed="rId8">
            <a:extLst>
              <a:ext uri="{28A0092B-C50C-407E-A947-70E740481C1C}">
                <a14:useLocalDpi xmlns:a14="http://schemas.microsoft.com/office/drawing/2010/main" val="0"/>
              </a:ext>
            </a:extLst>
          </a:blip>
          <a:srcRect b="91111"/>
          <a:stretch/>
        </p:blipFill>
        <p:spPr>
          <a:xfrm>
            <a:off x="0" y="6096000"/>
            <a:ext cx="12192000" cy="640080"/>
          </a:xfrm>
          <a:prstGeom prst="rect">
            <a:avLst/>
          </a:prstGeom>
        </p:spPr>
      </p:pic>
      <p:sp>
        <p:nvSpPr>
          <p:cNvPr id="16" name="Rectangle 7"/>
          <p:cNvSpPr txBox="1">
            <a:spLocks noChangeArrowheads="1"/>
          </p:cNvSpPr>
          <p:nvPr userDrawn="1"/>
        </p:nvSpPr>
        <p:spPr bwMode="auto">
          <a:xfrm>
            <a:off x="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100" dirty="0"/>
              <a:t>Legislative Budget Office</a:t>
            </a:r>
          </a:p>
        </p:txBody>
      </p:sp>
      <p:cxnSp>
        <p:nvCxnSpPr>
          <p:cNvPr id="19" name="Straight Connector 18"/>
          <p:cNvCxnSpPr/>
          <p:nvPr userDrawn="1"/>
        </p:nvCxnSpPr>
        <p:spPr>
          <a:xfrm>
            <a:off x="0" y="6675120"/>
            <a:ext cx="12192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DrafterName"/>
          <p:cNvSpPr txBox="1">
            <a:spLocks noChangeArrowheads="1"/>
          </p:cNvSpPr>
          <p:nvPr userDrawn="1"/>
        </p:nvSpPr>
        <p:spPr bwMode="auto">
          <a:xfrm>
            <a:off x="1043940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endParaRPr lang="en-US" altLang="en-US" sz="1100" dirty="0">
              <a:solidFill>
                <a:schemeClr val="bg1"/>
              </a:solidFill>
            </a:endParaRPr>
          </a:p>
        </p:txBody>
      </p:sp>
      <p:sp>
        <p:nvSpPr>
          <p:cNvPr id="22" name="Rectangle 7">
            <a:hlinkClick r:id="rId9"/>
          </p:cNvPr>
          <p:cNvSpPr txBox="1">
            <a:spLocks noChangeArrowheads="1"/>
          </p:cNvSpPr>
          <p:nvPr userDrawn="1"/>
        </p:nvSpPr>
        <p:spPr bwMode="auto">
          <a:xfrm>
            <a:off x="11277600" y="6428232"/>
            <a:ext cx="914400" cy="21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a:t>lsc.ohio.gov</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8" r:id="rId3"/>
    <p:sldLayoutId id="2147483691" r:id="rId4"/>
    <p:sldLayoutId id="2147483697" r:id="rId5"/>
    <p:sldLayoutId id="2147483699" r:id="rId6"/>
  </p:sldLayoutIdLst>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150">
          <a:solidFill>
            <a:schemeClr val="tx2"/>
          </a:solidFill>
          <a:latin typeface="Times New Roman" charset="0"/>
        </a:defRPr>
      </a:lvl2pPr>
      <a:lvl3pPr algn="l" rtl="0" eaLnBrk="1" fontAlgn="base" hangingPunct="1">
        <a:spcBef>
          <a:spcPct val="0"/>
        </a:spcBef>
        <a:spcAft>
          <a:spcPct val="0"/>
        </a:spcAft>
        <a:defRPr sz="3150">
          <a:solidFill>
            <a:schemeClr val="tx2"/>
          </a:solidFill>
          <a:latin typeface="Times New Roman" charset="0"/>
        </a:defRPr>
      </a:lvl3pPr>
      <a:lvl4pPr algn="l" rtl="0" eaLnBrk="1" fontAlgn="base" hangingPunct="1">
        <a:spcBef>
          <a:spcPct val="0"/>
        </a:spcBef>
        <a:spcAft>
          <a:spcPct val="0"/>
        </a:spcAft>
        <a:defRPr sz="3150">
          <a:solidFill>
            <a:schemeClr val="tx2"/>
          </a:solidFill>
          <a:latin typeface="Times New Roman" charset="0"/>
        </a:defRPr>
      </a:lvl4pPr>
      <a:lvl5pPr algn="l" rtl="0" eaLnBrk="1" fontAlgn="base" hangingPunct="1">
        <a:spcBef>
          <a:spcPct val="0"/>
        </a:spcBef>
        <a:spcAft>
          <a:spcPct val="0"/>
        </a:spcAft>
        <a:defRPr sz="3150">
          <a:solidFill>
            <a:schemeClr val="tx2"/>
          </a:solidFill>
          <a:latin typeface="Times New Roman" charset="0"/>
        </a:defRPr>
      </a:lvl5pPr>
      <a:lvl6pPr marL="342900" algn="l" rtl="0" eaLnBrk="1" fontAlgn="base" hangingPunct="1">
        <a:spcBef>
          <a:spcPct val="0"/>
        </a:spcBef>
        <a:spcAft>
          <a:spcPct val="0"/>
        </a:spcAft>
        <a:defRPr sz="3150">
          <a:solidFill>
            <a:schemeClr val="tx2"/>
          </a:solidFill>
          <a:latin typeface="Times New Roman" charset="0"/>
        </a:defRPr>
      </a:lvl6pPr>
      <a:lvl7pPr marL="685800" algn="l" rtl="0" eaLnBrk="1" fontAlgn="base" hangingPunct="1">
        <a:spcBef>
          <a:spcPct val="0"/>
        </a:spcBef>
        <a:spcAft>
          <a:spcPct val="0"/>
        </a:spcAft>
        <a:defRPr sz="3150">
          <a:solidFill>
            <a:schemeClr val="tx2"/>
          </a:solidFill>
          <a:latin typeface="Times New Roman" charset="0"/>
        </a:defRPr>
      </a:lvl7pPr>
      <a:lvl8pPr marL="1028700" algn="l" rtl="0" eaLnBrk="1" fontAlgn="base" hangingPunct="1">
        <a:spcBef>
          <a:spcPct val="0"/>
        </a:spcBef>
        <a:spcAft>
          <a:spcPct val="0"/>
        </a:spcAft>
        <a:defRPr sz="3150">
          <a:solidFill>
            <a:schemeClr val="tx2"/>
          </a:solidFill>
          <a:latin typeface="Times New Roman" charset="0"/>
        </a:defRPr>
      </a:lvl8pPr>
      <a:lvl9pPr marL="1371600" algn="l" rtl="0" eaLnBrk="1" fontAlgn="base" hangingPunct="1">
        <a:spcBef>
          <a:spcPct val="0"/>
        </a:spcBef>
        <a:spcAft>
          <a:spcPct val="0"/>
        </a:spcAft>
        <a:defRPr sz="3150">
          <a:solidFill>
            <a:schemeClr val="tx2"/>
          </a:solidFill>
          <a:latin typeface="Times New Roman" charset="0"/>
        </a:defRPr>
      </a:lvl9pPr>
    </p:titleStyle>
    <p:bodyStyle>
      <a:lvl1pPr marL="341313" indent="-341313" algn="l" rtl="0" eaLnBrk="1" fontAlgn="base" hangingPunct="1">
        <a:spcBef>
          <a:spcPct val="20000"/>
        </a:spcBef>
        <a:spcAft>
          <a:spcPct val="0"/>
        </a:spcAft>
        <a:buClr>
          <a:srgbClr val="C00000"/>
        </a:buClr>
        <a:buSzPct val="90000"/>
        <a:buFont typeface="Wingdings" pitchFamily="2" charset="2"/>
        <a:buChar char="n"/>
        <a:defRPr sz="2800">
          <a:solidFill>
            <a:schemeClr val="tx1"/>
          </a:solidFill>
          <a:latin typeface="+mn-lt"/>
          <a:ea typeface="+mn-ea"/>
          <a:cs typeface="+mn-cs"/>
        </a:defRPr>
      </a:lvl1pPr>
      <a:lvl2pPr marL="573088" indent="-230188" algn="l" rtl="0" eaLnBrk="1" fontAlgn="base" hangingPunct="1">
        <a:spcBef>
          <a:spcPct val="20000"/>
        </a:spcBef>
        <a:spcAft>
          <a:spcPct val="0"/>
        </a:spcAft>
        <a:buClr>
          <a:schemeClr val="accent1"/>
        </a:buClr>
        <a:buSzPct val="75000"/>
        <a:buFont typeface="Wingdings" pitchFamily="2" charset="2"/>
        <a:buChar char="n"/>
        <a:defRPr sz="2400">
          <a:solidFill>
            <a:schemeClr val="tx1"/>
          </a:solidFill>
          <a:latin typeface="+mn-lt"/>
        </a:defRPr>
      </a:lvl2pPr>
      <a:lvl3pPr marL="914400" indent="-228600" algn="l" rtl="0" eaLnBrk="1" fontAlgn="base" hangingPunct="1">
        <a:spcBef>
          <a:spcPct val="20000"/>
        </a:spcBef>
        <a:spcAft>
          <a:spcPct val="0"/>
        </a:spcAft>
        <a:buClr>
          <a:srgbClr val="C00000"/>
        </a:buClr>
        <a:buSzPct val="55000"/>
        <a:buFont typeface="Wingdings" pitchFamily="2" charset="2"/>
        <a:buChar char="n"/>
        <a:defRPr sz="2200">
          <a:solidFill>
            <a:schemeClr val="tx1"/>
          </a:solidFill>
          <a:latin typeface="+mn-lt"/>
        </a:defRPr>
      </a:lvl3pPr>
      <a:lvl4pPr marL="1255713" indent="-227013"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4pPr>
      <a:lvl5pPr marL="1543050" indent="-171450" algn="l" rtl="0" eaLnBrk="1" fontAlgn="base" hangingPunct="1">
        <a:spcBef>
          <a:spcPct val="20000"/>
        </a:spcBef>
        <a:spcAft>
          <a:spcPct val="0"/>
        </a:spcAft>
        <a:buClr>
          <a:srgbClr val="C00000"/>
        </a:buClr>
        <a:buFont typeface="Wingdings" pitchFamily="2" charset="2"/>
        <a:buChar char="§"/>
        <a:defRPr sz="180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6pPr>
      <a:lvl7pPr marL="22288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7pPr>
      <a:lvl8pPr marL="25717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8pPr>
      <a:lvl9pPr marL="29146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Law enforcement identified 1,726 potential human trafficking victims since 2013</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30154778"/>
              </p:ext>
            </p:extLst>
          </p:nvPr>
        </p:nvGraphicFramePr>
        <p:xfrm>
          <a:off x="1066800" y="1600200"/>
          <a:ext cx="6477000" cy="4530725"/>
        </p:xfrm>
        <a:graphic>
          <a:graphicData uri="http://schemas.openxmlformats.org/drawingml/2006/chart">
            <c:chart xmlns:c="http://schemas.openxmlformats.org/drawingml/2006/chart" xmlns:r="http://schemas.openxmlformats.org/officeDocument/2006/relationships" r:id="rId2"/>
          </a:graphicData>
        </a:graphic>
      </p:graphicFrame>
      <p:sp>
        <p:nvSpPr>
          <p:cNvPr id="6" name="Content Placeholder 5"/>
          <p:cNvSpPr>
            <a:spLocks noGrp="1"/>
          </p:cNvSpPr>
          <p:nvPr>
            <p:ph sz="quarter" idx="10"/>
          </p:nvPr>
        </p:nvSpPr>
        <p:spPr>
          <a:xfrm>
            <a:off x="7620000" y="1595501"/>
            <a:ext cx="4267200" cy="4535424"/>
          </a:xfrm>
        </p:spPr>
        <p:txBody>
          <a:bodyPr>
            <a:normAutofit/>
          </a:bodyPr>
          <a:lstStyle/>
          <a:p>
            <a:r>
              <a:rPr lang="en-US" sz="1400" dirty="0"/>
              <a:t>From 2013 to 2022, local law enforcement agencies identified and reported 1,726 potential human trafficking victims (sex, labor, or both) and 1,393 suspected human traffickers to the Ohio Attorney General’s Bureau of Criminal Investigation. During this period:</a:t>
            </a:r>
          </a:p>
          <a:p>
            <a:pPr lvl="1"/>
            <a:r>
              <a:rPr lang="en-US" sz="1200" dirty="0"/>
              <a:t>Local law enforcement agencies reported 794 human trafficking arrests and 278 successful convictions. Many human trafficking investigations are still open or ongoing.</a:t>
            </a:r>
          </a:p>
          <a:p>
            <a:pPr lvl="1"/>
            <a:r>
              <a:rPr lang="en-US" sz="1200" dirty="0"/>
              <a:t>Of the potential human trafficking victims for whom demographic data was reported, 91% were female. Individuals under age 18 accounted for 22% of reported human trafficking victims.</a:t>
            </a:r>
          </a:p>
          <a:p>
            <a:pPr lvl="1"/>
            <a:r>
              <a:rPr lang="en-US" sz="1200" dirty="0"/>
              <a:t>A majority of the suspected traffickers for whom demographic data was reported were males (80%) and ranged in age from 21-40 (72%).</a:t>
            </a:r>
          </a:p>
          <a:p>
            <a:r>
              <a:rPr lang="en-US" sz="1400" dirty="0"/>
              <a:t>H.B. 262 of the 129</a:t>
            </a:r>
            <a:r>
              <a:rPr lang="en-US" sz="1400" baseline="30000" dirty="0"/>
              <a:t>th</a:t>
            </a:r>
            <a:r>
              <a:rPr lang="en-US" sz="1400" dirty="0"/>
              <a:t> General Assembly, effective June 2012, requires local law enforcement agencies to collect and report data on human trafficking investigations. </a:t>
            </a:r>
          </a:p>
          <a:p>
            <a:pPr marL="0" indent="0">
              <a:buNone/>
            </a:pPr>
            <a:endParaRPr lang="en-US" sz="3200" dirty="0"/>
          </a:p>
        </p:txBody>
      </p:sp>
      <p:sp>
        <p:nvSpPr>
          <p:cNvPr id="5" name="TextBox 4"/>
          <p:cNvSpPr txBox="1"/>
          <p:nvPr/>
        </p:nvSpPr>
        <p:spPr>
          <a:xfrm>
            <a:off x="1066800" y="5791200"/>
            <a:ext cx="2286000" cy="261610"/>
          </a:xfrm>
          <a:prstGeom prst="rect">
            <a:avLst/>
          </a:prstGeom>
          <a:noFill/>
        </p:spPr>
        <p:txBody>
          <a:bodyPr wrap="square" rtlCol="0">
            <a:spAutoFit/>
          </a:bodyPr>
          <a:lstStyle/>
          <a:p>
            <a:r>
              <a:rPr lang="en-US" sz="1100" dirty="0">
                <a:latin typeface="+mn-lt"/>
              </a:rPr>
              <a:t>Source: Ohio Attorney General</a:t>
            </a:r>
          </a:p>
        </p:txBody>
      </p:sp>
    </p:spTree>
    <p:extLst>
      <p:ext uri="{BB962C8B-B14F-4D97-AF65-F5344CB8AC3E}">
        <p14:creationId xmlns:p14="http://schemas.microsoft.com/office/powerpoint/2010/main" val="2995305522"/>
      </p:ext>
    </p:extLst>
  </p:cSld>
  <p:clrMapOvr>
    <a:masterClrMapping/>
  </p:clrMapOvr>
</p:sld>
</file>

<file path=ppt/theme/theme1.xml><?xml version="1.0" encoding="utf-8"?>
<a:theme xmlns:a="http://schemas.openxmlformats.org/drawingml/2006/main" name="Layers">
  <a:themeElements>
    <a:clrScheme name="Custom 1">
      <a:dk1>
        <a:sysClr val="windowText" lastClr="000000"/>
      </a:dk1>
      <a:lt1>
        <a:sysClr val="window" lastClr="FFFFFF"/>
      </a:lt1>
      <a:dk2>
        <a:srgbClr val="1F497D"/>
      </a:dk2>
      <a:lt2>
        <a:srgbClr val="EEECE1"/>
      </a:lt2>
      <a:accent1>
        <a:srgbClr val="002163"/>
      </a:accent1>
      <a:accent2>
        <a:srgbClr val="C0504D"/>
      </a:accent2>
      <a:accent3>
        <a:srgbClr val="9BBB59"/>
      </a:accent3>
      <a:accent4>
        <a:srgbClr val="FF0000"/>
      </a:accent4>
      <a:accent5>
        <a:srgbClr val="4BACC6"/>
      </a:accent5>
      <a:accent6>
        <a:srgbClr val="F79646"/>
      </a:accent6>
      <a:hlink>
        <a:srgbClr val="0070C0"/>
      </a:hlink>
      <a:folHlink>
        <a:srgbClr val="0070C0"/>
      </a:folHlink>
    </a:clrScheme>
    <a:fontScheme name="FN font theme">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Office Them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Office Them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Office Them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Office Them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hio Facts Template.potx" id="{ABE8DC34-85DB-4B5F-A7CC-9DF3C49791B1}" vid="{4C6E6946-AD51-4E2D-94F2-CFE20DE60AD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Ohio Facts Template</Template>
  <TotalTime>3753</TotalTime>
  <Words>184</Words>
  <Application>Microsoft Office PowerPoint</Application>
  <PresentationFormat>Widescreen</PresentationFormat>
  <Paragraphs>13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Georgia</vt:lpstr>
      <vt:lpstr>Times New Roman</vt:lpstr>
      <vt:lpstr>Wingdings</vt:lpstr>
      <vt:lpstr>Layers</vt:lpstr>
      <vt:lpstr>Law enforcement identified 1,726 potential human trafficking victims since 2013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Heading</dc:title>
  <dc:creator>Jessica Murphy</dc:creator>
  <cp:lastModifiedBy>Zach Gleim</cp:lastModifiedBy>
  <cp:revision>84</cp:revision>
  <cp:lastPrinted>2022-07-08T15:38:06Z</cp:lastPrinted>
  <dcterms:created xsi:type="dcterms:W3CDTF">2022-06-13T18:17:48Z</dcterms:created>
  <dcterms:modified xsi:type="dcterms:W3CDTF">2024-09-16T13:49:12Z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ies>
</file>