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7" r:id="rId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75976" autoAdjust="0"/>
  </p:normalViewPr>
  <p:slideViewPr>
    <p:cSldViewPr>
      <p:cViewPr>
        <p:scale>
          <a:sx n="125" d="100"/>
          <a:sy n="125" d="100"/>
        </p:scale>
        <p:origin x="-1517"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solidFill>
                  <a:schemeClr val="tx1"/>
                </a:solidFill>
              </a:rPr>
              <a:t>Potential Human Trafficking Victims and Traffickers, 2013-2022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'HT Statistics'!$B$1</c:f>
              <c:strCache>
                <c:ptCount val="1"/>
                <c:pt idx="0">
                  <c:v>Victims</c:v>
                </c:pt>
              </c:strCache>
            </c:strRef>
          </c:tx>
          <c:spPr>
            <a:solidFill>
              <a:schemeClr val="accent1"/>
            </a:solidFill>
            <a:ln>
              <a:noFill/>
            </a:ln>
            <a:effectLst/>
          </c:spPr>
          <c:invertIfNegative val="0"/>
          <c:dLbls>
            <c:dLbl>
              <c:idx val="3"/>
              <c:layout>
                <c:manualLayout>
                  <c:x val="-5.882352941176546E-3"/>
                  <c:y val="-5.606166783461807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4.9431372549019602E-2"/>
                      <c:h val="4.6054660126138749E-2"/>
                    </c:manualLayout>
                  </c15:layout>
                </c:ext>
                <c:ext xmlns:c16="http://schemas.microsoft.com/office/drawing/2014/chart" uri="{C3380CC4-5D6E-409C-BE32-E72D297353CC}">
                  <c16:uniqueId val="{00000000-AE96-444B-B8F6-F1420C19E016}"/>
                </c:ext>
              </c:extLst>
            </c:dLbl>
            <c:dLbl>
              <c:idx val="4"/>
              <c:layout>
                <c:manualLayout>
                  <c:x val="-6.8627450980392156E-3"/>
                  <c:y val="5.606166783461807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5.923529411764706E-2"/>
                      <c:h val="4.6054660126138749E-2"/>
                    </c:manualLayout>
                  </c15:layout>
                </c:ext>
                <c:ext xmlns:c16="http://schemas.microsoft.com/office/drawing/2014/chart" uri="{C3380CC4-5D6E-409C-BE32-E72D297353CC}">
                  <c16:uniqueId val="{00000001-AE96-444B-B8F6-F1420C19E016}"/>
                </c:ext>
              </c:extLst>
            </c:dLbl>
            <c:dLbl>
              <c:idx val="5"/>
              <c:layout>
                <c:manualLayout>
                  <c:x val="-7.8431372549019607E-3"/>
                  <c:y val="2.803083391730903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96-444B-B8F6-F1420C19E016}"/>
                </c:ext>
              </c:extLst>
            </c:dLbl>
            <c:dLbl>
              <c:idx val="7"/>
              <c:layout>
                <c:manualLayout>
                  <c:x val="-3.9215686274509803E-3"/>
                  <c:y val="8.409250175192712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96-444B-B8F6-F1420C19E016}"/>
                </c:ext>
              </c:extLst>
            </c:dLbl>
            <c:dLbl>
              <c:idx val="8"/>
              <c:layout>
                <c:manualLayout>
                  <c:x val="-1.9607843137254902E-3"/>
                  <c:y val="5.60616678346180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96-444B-B8F6-F1420C19E016}"/>
                </c:ext>
              </c:extLst>
            </c:dLbl>
            <c:spPr>
              <a:noFill/>
              <a:ln>
                <a:noFill/>
              </a:ln>
              <a:effectLst/>
            </c:spPr>
            <c:txPr>
              <a:bodyPr rot="0" spcFirstLastPara="1" vertOverflow="ellipsis" vert="horz" wrap="square" lIns="38100" tIns="19050" rIns="38100" bIns="19050" anchor="ctr" anchorCtr="0">
                <a:spAutoFit/>
              </a:bodyPr>
              <a:lstStyle/>
              <a:p>
                <a:pPr algn="ct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'HT Statistics'!$A$2:$A$11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'HT Statistics'!$B$2:$B$11</c:f>
              <c:numCache>
                <c:formatCode>_(* #,##0_);_(* \(#,##0\);_(* "-"??_);_(@_)</c:formatCode>
                <c:ptCount val="10"/>
                <c:pt idx="0">
                  <c:v>24</c:v>
                </c:pt>
                <c:pt idx="1">
                  <c:v>181</c:v>
                </c:pt>
                <c:pt idx="2">
                  <c:v>203</c:v>
                </c:pt>
                <c:pt idx="3">
                  <c:v>151</c:v>
                </c:pt>
                <c:pt idx="4">
                  <c:v>208</c:v>
                </c:pt>
                <c:pt idx="5">
                  <c:v>199</c:v>
                </c:pt>
                <c:pt idx="6">
                  <c:v>307</c:v>
                </c:pt>
                <c:pt idx="7">
                  <c:v>148</c:v>
                </c:pt>
                <c:pt idx="8">
                  <c:v>138</c:v>
                </c:pt>
                <c:pt idx="9">
                  <c:v>167</c:v>
                </c:pt>
              </c:numCache>
            </c:numRef>
          </c:val>
          <c:extLst>
            <c:ext xmlns:c16="http://schemas.microsoft.com/office/drawing/2014/chart" uri="{C3380CC4-5D6E-409C-BE32-E72D297353CC}">
              <c16:uniqueId val="{00000000-9A84-44A3-B96B-E19B549D4D0F}"/>
            </c:ext>
          </c:extLst>
        </c:ser>
        <c:ser>
          <c:idx val="2"/>
          <c:order val="2"/>
          <c:tx>
            <c:strRef>
              <c:f>'HT Statistics'!$D$1</c:f>
              <c:strCache>
                <c:ptCount val="1"/>
                <c:pt idx="0">
                  <c:v>Traffickers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'HT Statistics'!$A$2:$A$11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'HT Statistics'!$D$2:$D$11</c:f>
              <c:numCache>
                <c:formatCode>_(* #,##0_);_(* \(#,##0\);_(* "-"??_);_(@_)</c:formatCode>
                <c:ptCount val="10"/>
                <c:pt idx="0">
                  <c:v>21</c:v>
                </c:pt>
                <c:pt idx="1">
                  <c:v>113</c:v>
                </c:pt>
                <c:pt idx="2">
                  <c:v>130</c:v>
                </c:pt>
                <c:pt idx="3">
                  <c:v>170</c:v>
                </c:pt>
                <c:pt idx="4">
                  <c:v>221</c:v>
                </c:pt>
                <c:pt idx="5">
                  <c:v>201</c:v>
                </c:pt>
                <c:pt idx="6">
                  <c:v>192</c:v>
                </c:pt>
                <c:pt idx="7">
                  <c:v>95</c:v>
                </c:pt>
                <c:pt idx="8">
                  <c:v>119</c:v>
                </c:pt>
                <c:pt idx="9">
                  <c:v>131</c:v>
                </c:pt>
              </c:numCache>
            </c:numRef>
          </c:val>
          <c:extLst>
            <c:ext xmlns:c16="http://schemas.microsoft.com/office/drawing/2014/chart" uri="{C3380CC4-5D6E-409C-BE32-E72D297353CC}">
              <c16:uniqueId val="{00000002-9A84-44A3-B96B-E19B549D4D0F}"/>
            </c:ext>
          </c:extLst>
        </c:ser>
        <c:dLbls>
          <c:dLblPos val="outEnd"/>
          <c:showLegendKey val="0"/>
          <c:showVal val="1"/>
          <c:showCatName val="0"/>
          <c:showSerName val="0"/>
          <c:showPercent val="0"/>
          <c:showBubbleSize val="0"/>
        </c:dLbls>
        <c:gapWidth val="42"/>
        <c:axId val="463496776"/>
        <c:axId val="463494152"/>
        <c:extLst>
          <c:ext xmlns:c15="http://schemas.microsoft.com/office/drawing/2012/chart" uri="{02D57815-91ED-43cb-92C2-25804820EDAC}">
            <c15:filteredBarSeries>
              <c15:ser>
                <c:idx val="1"/>
                <c:order val="1"/>
                <c:tx>
                  <c:strRef>
                    <c:extLst>
                      <c:ext uri="{02D57815-91ED-43cb-92C2-25804820EDAC}">
                        <c15:formulaRef>
                          <c15:sqref>'HT Statistics'!$C$1</c15:sqref>
                        </c15:formulaRef>
                      </c:ext>
                    </c:extLst>
                    <c:strCache>
                      <c:ptCount val="1"/>
                      <c:pt idx="0">
                        <c:v>Buyers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'HT Statistics'!$A$2:$A$11</c15:sqref>
                        </c15:formulaRef>
                      </c:ext>
                    </c:extLst>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extLst>
                      <c:ext uri="{02D57815-91ED-43cb-92C2-25804820EDAC}">
                        <c15:formulaRef>
                          <c15:sqref>'HT Statistics'!$C$2:$C$11</c15:sqref>
                        </c15:formulaRef>
                      </c:ext>
                    </c:extLst>
                    <c:numCache>
                      <c:formatCode>_(* #,##0_);_(* \(#,##0\);_(* "-"??_);_(@_)</c:formatCode>
                      <c:ptCount val="10"/>
                      <c:pt idx="0">
                        <c:v>70</c:v>
                      </c:pt>
                      <c:pt idx="1">
                        <c:v>68</c:v>
                      </c:pt>
                      <c:pt idx="2">
                        <c:v>192</c:v>
                      </c:pt>
                      <c:pt idx="3">
                        <c:v>102</c:v>
                      </c:pt>
                      <c:pt idx="4">
                        <c:v>257</c:v>
                      </c:pt>
                      <c:pt idx="5">
                        <c:v>206</c:v>
                      </c:pt>
                      <c:pt idx="6">
                        <c:v>41</c:v>
                      </c:pt>
                      <c:pt idx="7">
                        <c:v>17</c:v>
                      </c:pt>
                      <c:pt idx="8">
                        <c:v>33</c:v>
                      </c:pt>
                      <c:pt idx="9">
                        <c:v>70</c:v>
                      </c:pt>
                    </c:numCache>
                  </c:numRef>
                </c:val>
                <c:extLst>
                  <c:ext xmlns:c16="http://schemas.microsoft.com/office/drawing/2014/chart" uri="{C3380CC4-5D6E-409C-BE32-E72D297353CC}">
                    <c16:uniqueId val="{00000001-9A84-44A3-B96B-E19B549D4D0F}"/>
                  </c:ext>
                </c:extLst>
              </c15:ser>
            </c15:filteredBarSeries>
          </c:ext>
        </c:extLst>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identified 1,726 potential human trafficking victims since 2013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0154778"/>
              </p:ext>
            </p:extLst>
          </p:nvPr>
        </p:nvGraphicFramePr>
        <p:xfrm>
          <a:off x="1066800" y="1600200"/>
          <a:ext cx="64770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620000" y="1595501"/>
            <a:ext cx="4267200" cy="4535424"/>
          </a:xfrm>
        </p:spPr>
        <p:txBody>
          <a:bodyPr>
            <a:normAutofit/>
          </a:bodyPr>
          <a:lstStyle/>
          <a:p>
            <a:r>
              <a:rPr lang="en-US" sz="1400" dirty="0"/>
              <a:t>From 2013 to 2022, local law enforcement agencies identified and reported 1,726 potential human trafficking victims (sex, labor, or both) and 1,393 suspected human traffickers to the Ohio Attorney General’s Bureau of Criminal Investigation. During this period:</a:t>
            </a:r>
          </a:p>
          <a:p>
            <a:pPr lvl="1"/>
            <a:r>
              <a:rPr lang="en-US" sz="1200" dirty="0"/>
              <a:t>Local law enforcement agencies reported 794 human trafficking arrests and 278 successful convictions. Many human trafficking investigations are still open or ongoing.</a:t>
            </a:r>
          </a:p>
          <a:p>
            <a:pPr lvl="1"/>
            <a:r>
              <a:rPr lang="en-US" sz="1200" dirty="0"/>
              <a:t>Of the potential human trafficking victims for whom demographic data was reported, 91% were female. Individuals under age 18 accounted for 22% of reported human trafficking victims.</a:t>
            </a:r>
          </a:p>
          <a:p>
            <a:pPr lvl="1"/>
            <a:r>
              <a:rPr lang="en-US" sz="1200" dirty="0"/>
              <a:t>A majority of the suspected traffickers for whom demographic data was reported were males (80%) and ranged in age from 21-40 (72%).</a:t>
            </a:r>
          </a:p>
          <a:p>
            <a:r>
              <a:rPr lang="en-US" sz="1400" dirty="0"/>
              <a:t>H.B. 262 of the 129</a:t>
            </a:r>
            <a:r>
              <a:rPr lang="en-US" sz="1400" baseline="30000" dirty="0"/>
              <a:t>th</a:t>
            </a:r>
            <a:r>
              <a:rPr lang="en-US" sz="1400" dirty="0"/>
              <a:t> General Assembly, effective June 2012, requires local law enforcement agencies to collect and report data on human trafficking investigations. </a:t>
            </a:r>
          </a:p>
          <a:p>
            <a:pPr marL="0" indent="0">
              <a:buNone/>
            </a:pPr>
            <a:endParaRPr lang="en-US" sz="3200" dirty="0"/>
          </a:p>
        </p:txBody>
      </p:sp>
      <p:sp>
        <p:nvSpPr>
          <p:cNvPr id="5" name="TextBox 4"/>
          <p:cNvSpPr txBox="1"/>
          <p:nvPr/>
        </p:nvSpPr>
        <p:spPr>
          <a:xfrm>
            <a:off x="1066800" y="5791200"/>
            <a:ext cx="2286000" cy="261610"/>
          </a:xfrm>
          <a:prstGeom prst="rect">
            <a:avLst/>
          </a:prstGeom>
          <a:noFill/>
        </p:spPr>
        <p:txBody>
          <a:bodyPr wrap="square" rtlCol="0">
            <a:spAutoFit/>
          </a:bodyPr>
          <a:lstStyle/>
          <a:p>
            <a:r>
              <a:rPr lang="en-US" sz="1100" dirty="0">
                <a:latin typeface="+mn-lt"/>
              </a:rPr>
              <a:t>Source: Ohio Attorney General</a:t>
            </a:r>
          </a:p>
        </p:txBody>
      </p:sp>
    </p:spTree>
    <p:extLst>
      <p:ext uri="{BB962C8B-B14F-4D97-AF65-F5344CB8AC3E}">
        <p14:creationId xmlns:p14="http://schemas.microsoft.com/office/powerpoint/2010/main" val="2995305522"/>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3753</TotalTime>
  <Words>184</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Law enforcement identified 1,726 potential human trafficking victims since 2013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Jessica Murphy</dc:creator>
  <cp:lastModifiedBy>Zach Gleim</cp:lastModifiedBy>
  <cp:revision>84</cp:revision>
  <cp:lastPrinted>2022-07-08T15:38:06Z</cp:lastPrinted>
  <dcterms:created xsi:type="dcterms:W3CDTF">2022-06-13T18:17:48Z</dcterms:created>
  <dcterms:modified xsi:type="dcterms:W3CDTF">2024-09-16T13:49:12Z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