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3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4" d="100"/>
          <a:sy n="104" d="100"/>
        </p:scale>
        <p:origin x="1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General Operating* Revenues by Component</a:t>
            </a:r>
            <a:br>
              <a:rPr lang="en-US" dirty="0"/>
            </a:br>
            <a:r>
              <a:rPr lang="en-US" dirty="0"/>
              <a:t>FY 2005 to FY 2025</a:t>
            </a:r>
          </a:p>
        </c:rich>
      </c:tx>
      <c:layout>
        <c:manualLayout>
          <c:xMode val="edge"/>
          <c:yMode val="edge"/>
          <c:x val="0.13123106060606063"/>
          <c:y val="3.472223171539581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Tax Receipts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  <c:pt idx="18">
                  <c:v>FY23</c:v>
                </c:pt>
                <c:pt idx="19">
                  <c:v>FY24</c:v>
                </c:pt>
                <c:pt idx="20">
                  <c:v>FY25</c:v>
                </c:pt>
              </c:strCache>
            </c:strRef>
          </c:cat>
          <c:val>
            <c:numRef>
              <c:f>Sheet1!$B$2:$B$22</c:f>
              <c:numCache>
                <c:formatCode>"$"#,##0.00</c:formatCode>
                <c:ptCount val="21"/>
                <c:pt idx="0">
                  <c:v>20.303201999999999</c:v>
                </c:pt>
                <c:pt idx="1">
                  <c:v>20.778203999999999</c:v>
                </c:pt>
                <c:pt idx="2">
                  <c:v>20.683669596529999</c:v>
                </c:pt>
                <c:pt idx="3">
                  <c:v>20.521125102099997</c:v>
                </c:pt>
                <c:pt idx="4">
                  <c:v>18.207754237389999</c:v>
                </c:pt>
                <c:pt idx="5">
                  <c:v>17.21700337539</c:v>
                </c:pt>
                <c:pt idx="6">
                  <c:v>18.760515893899999</c:v>
                </c:pt>
                <c:pt idx="7">
                  <c:v>19.946643275200003</c:v>
                </c:pt>
                <c:pt idx="8">
                  <c:v>21.713374897599998</c:v>
                </c:pt>
                <c:pt idx="9">
                  <c:v>20.827680971300001</c:v>
                </c:pt>
                <c:pt idx="10">
                  <c:v>22.136003041447999</c:v>
                </c:pt>
                <c:pt idx="11">
                  <c:v>22.567726801540001</c:v>
                </c:pt>
                <c:pt idx="12">
                  <c:v>22.643576135189999</c:v>
                </c:pt>
                <c:pt idx="13">
                  <c:v>23.178402322089994</c:v>
                </c:pt>
                <c:pt idx="14">
                  <c:v>24.280376073449997</c:v>
                </c:pt>
                <c:pt idx="15">
                  <c:v>23.414895162109996</c:v>
                </c:pt>
                <c:pt idx="16">
                  <c:v>27.375418222530001</c:v>
                </c:pt>
                <c:pt idx="17">
                  <c:v>29.129951812800002</c:v>
                </c:pt>
                <c:pt idx="18">
                  <c:v>29.918938943140002</c:v>
                </c:pt>
                <c:pt idx="19">
                  <c:v>28.924207887400001</c:v>
                </c:pt>
                <c:pt idx="20">
                  <c:v>30.105692982800004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Lottery Profits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  <c:pt idx="18">
                  <c:v>FY23</c:v>
                </c:pt>
                <c:pt idx="19">
                  <c:v>FY24</c:v>
                </c:pt>
                <c:pt idx="20">
                  <c:v>FY25</c:v>
                </c:pt>
              </c:strCache>
            </c:strRef>
          </c:cat>
          <c:val>
            <c:numRef>
              <c:f>Sheet1!$C$2:$C$22</c:f>
              <c:numCache>
                <c:formatCode>"$"#,##0.00</c:formatCode>
                <c:ptCount val="21"/>
                <c:pt idx="0">
                  <c:v>0.6452</c:v>
                </c:pt>
                <c:pt idx="1">
                  <c:v>0.65210000000000001</c:v>
                </c:pt>
                <c:pt idx="2">
                  <c:v>0.6694</c:v>
                </c:pt>
                <c:pt idx="3">
                  <c:v>0.67220000000000002</c:v>
                </c:pt>
                <c:pt idx="4">
                  <c:v>0.702291</c:v>
                </c:pt>
                <c:pt idx="5">
                  <c:v>0.72862499999999997</c:v>
                </c:pt>
                <c:pt idx="6">
                  <c:v>0.71099999999999997</c:v>
                </c:pt>
                <c:pt idx="7">
                  <c:v>0.77102899999999996</c:v>
                </c:pt>
                <c:pt idx="8">
                  <c:v>0.80313000000000001</c:v>
                </c:pt>
                <c:pt idx="9">
                  <c:v>0.95858399999999999</c:v>
                </c:pt>
                <c:pt idx="10">
                  <c:v>1.0940530000000002</c:v>
                </c:pt>
                <c:pt idx="11">
                  <c:v>1.173397</c:v>
                </c:pt>
                <c:pt idx="12">
                  <c:v>1.0412650000000001</c:v>
                </c:pt>
                <c:pt idx="13">
                  <c:v>1.171546</c:v>
                </c:pt>
                <c:pt idx="14">
                  <c:v>1.153932</c:v>
                </c:pt>
                <c:pt idx="15">
                  <c:v>1.1271279999999999</c:v>
                </c:pt>
                <c:pt idx="16">
                  <c:v>1.3590100000000001</c:v>
                </c:pt>
                <c:pt idx="17">
                  <c:v>1.4053579999999999</c:v>
                </c:pt>
                <c:pt idx="18">
                  <c:v>1.4642249999999999</c:v>
                </c:pt>
                <c:pt idx="19">
                  <c:v>1.5140360000000002</c:v>
                </c:pt>
                <c:pt idx="20">
                  <c:v>1.4476910000000001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07-4297-869D-51095EDA5D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State Nontax Receipts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  <c:pt idx="18">
                  <c:v>FY23</c:v>
                </c:pt>
                <c:pt idx="19">
                  <c:v>FY24</c:v>
                </c:pt>
                <c:pt idx="20">
                  <c:v>FY25</c:v>
                </c:pt>
              </c:strCache>
            </c:strRef>
          </c:cat>
          <c:val>
            <c:numRef>
              <c:f>Sheet1!$D$2:$D$22</c:f>
              <c:numCache>
                <c:formatCode>"$"#,##0.00</c:formatCode>
                <c:ptCount val="21"/>
                <c:pt idx="0">
                  <c:v>0.81591699999999945</c:v>
                </c:pt>
                <c:pt idx="1">
                  <c:v>0.68736899999999956</c:v>
                </c:pt>
                <c:pt idx="2">
                  <c:v>0.95700100000000032</c:v>
                </c:pt>
                <c:pt idx="3">
                  <c:v>1.5991126876999986</c:v>
                </c:pt>
                <c:pt idx="4">
                  <c:v>2.7401670000000005</c:v>
                </c:pt>
                <c:pt idx="5">
                  <c:v>1.8178590000000003</c:v>
                </c:pt>
                <c:pt idx="6">
                  <c:v>1.627387000000001</c:v>
                </c:pt>
                <c:pt idx="7">
                  <c:v>0.81730999999999954</c:v>
                </c:pt>
                <c:pt idx="8">
                  <c:v>1.0193984426999991</c:v>
                </c:pt>
                <c:pt idx="9">
                  <c:v>0.52022490120999976</c:v>
                </c:pt>
                <c:pt idx="10">
                  <c:v>0.76730219509000175</c:v>
                </c:pt>
                <c:pt idx="11">
                  <c:v>0.4663185832200013</c:v>
                </c:pt>
                <c:pt idx="12">
                  <c:v>0.5335000092299983</c:v>
                </c:pt>
                <c:pt idx="13">
                  <c:v>0.5786371059999994</c:v>
                </c:pt>
                <c:pt idx="14">
                  <c:v>0.51426554590000029</c:v>
                </c:pt>
                <c:pt idx="15">
                  <c:v>0.40044010710500039</c:v>
                </c:pt>
                <c:pt idx="16">
                  <c:v>0.35205877350999892</c:v>
                </c:pt>
                <c:pt idx="17">
                  <c:v>0.61031759683499942</c:v>
                </c:pt>
                <c:pt idx="18">
                  <c:v>0.66812506972999886</c:v>
                </c:pt>
                <c:pt idx="19">
                  <c:v>0.74282872213999829</c:v>
                </c:pt>
                <c:pt idx="20">
                  <c:v>0.9159790531900005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07-4297-869D-51095EDA5D4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Federal Grants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  <c:pt idx="18">
                  <c:v>FY23</c:v>
                </c:pt>
                <c:pt idx="19">
                  <c:v>FY24</c:v>
                </c:pt>
                <c:pt idx="20">
                  <c:v>FY25</c:v>
                </c:pt>
              </c:strCache>
            </c:strRef>
          </c:cat>
          <c:val>
            <c:numRef>
              <c:f>Sheet1!$E$2:$E$22</c:f>
              <c:numCache>
                <c:formatCode>"$"#,##0.00</c:formatCode>
                <c:ptCount val="21"/>
                <c:pt idx="0">
                  <c:v>5.6465589999999999</c:v>
                </c:pt>
                <c:pt idx="1">
                  <c:v>5.5951959999999996</c:v>
                </c:pt>
                <c:pt idx="2">
                  <c:v>5.3524751606100001</c:v>
                </c:pt>
                <c:pt idx="3">
                  <c:v>5.6439006860000003</c:v>
                </c:pt>
                <c:pt idx="4">
                  <c:v>6.8506559999999999</c:v>
                </c:pt>
                <c:pt idx="5">
                  <c:v>6.8988239999999994</c:v>
                </c:pt>
                <c:pt idx="6">
                  <c:v>8.4289719999999999</c:v>
                </c:pt>
                <c:pt idx="7">
                  <c:v>7.3629519999999999</c:v>
                </c:pt>
                <c:pt idx="8">
                  <c:v>7.5258419557899998</c:v>
                </c:pt>
                <c:pt idx="9">
                  <c:v>8.5755624261300003</c:v>
                </c:pt>
                <c:pt idx="10">
                  <c:v>9.301324911</c:v>
                </c:pt>
                <c:pt idx="11">
                  <c:v>11.64573459218</c:v>
                </c:pt>
                <c:pt idx="12">
                  <c:v>11.761182745939999</c:v>
                </c:pt>
                <c:pt idx="13">
                  <c:v>9.4699319440000007</c:v>
                </c:pt>
                <c:pt idx="14">
                  <c:v>9.7638991455399999</c:v>
                </c:pt>
                <c:pt idx="15">
                  <c:v>10.482045122420001</c:v>
                </c:pt>
                <c:pt idx="16">
                  <c:v>12.727183668</c:v>
                </c:pt>
                <c:pt idx="17">
                  <c:v>11.897308754519999</c:v>
                </c:pt>
                <c:pt idx="18">
                  <c:v>12.93138395045</c:v>
                </c:pt>
                <c:pt idx="19">
                  <c:v>12.64565227035</c:v>
                </c:pt>
                <c:pt idx="20">
                  <c:v>14.182718702220001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07-4297-869D-51095EDA5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8888839179193505E-2"/>
          <c:y val="0.16667300051208456"/>
          <c:w val="0.29787804223335718"/>
          <c:h val="0.284221425038666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general operating revenue grew 70.2%</a:t>
            </a:r>
            <a:br>
              <a:rPr lang="en-US" dirty="0"/>
            </a:br>
            <a:r>
              <a:rPr lang="en-US" dirty="0"/>
              <a:t>in the past two decades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404960"/>
              </p:ext>
            </p:extLst>
          </p:nvPr>
        </p:nvGraphicFramePr>
        <p:xfrm>
          <a:off x="1219200" y="1600201"/>
          <a:ext cx="670560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752600"/>
            <a:ext cx="3733800" cy="430021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In nominal terms, state general operating revenue increased 70.2% since FY 2005, from $27.41 billion to $46.65 billion in FY 2025.</a:t>
            </a:r>
          </a:p>
          <a:p>
            <a:r>
              <a:rPr lang="en-US" sz="1800" dirty="0"/>
              <a:t>State tax receipts are the largest component at $30.11 billion (64.5%) in FY 2025, having </a:t>
            </a:r>
            <a:r>
              <a:rPr lang="en-US" sz="1800"/>
              <a:t>risen 48.3</a:t>
            </a:r>
            <a:r>
              <a:rPr lang="en-US" sz="1800" dirty="0"/>
              <a:t>% since FY 2005.</a:t>
            </a:r>
          </a:p>
          <a:p>
            <a:r>
              <a:rPr lang="en-US" sz="1800" dirty="0"/>
              <a:t>Federal grants are the next largest component at $14.18 billion (30.4%) in FY 2025, having risen 151.2% since FY 2005.</a:t>
            </a:r>
          </a:p>
          <a:p>
            <a:r>
              <a:rPr lang="en-US" sz="1800" dirty="0"/>
              <a:t>State general operating revenue rose by about $2.83 billion (6.4%) from FY 2024 to FY 2025.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0325" y="5783288"/>
            <a:ext cx="5079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Administrative Knowledge System; Legislative Service Commission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5346344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*Includes revenue deposited into the GRF and local government funds as well as lottery profits.</a:t>
            </a: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239</TotalTime>
  <Words>152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State general operating revenue grew 70.2% in the past two decades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19</cp:revision>
  <cp:lastPrinted>2022-05-16T19:03:05Z</cp:lastPrinted>
  <dcterms:created xsi:type="dcterms:W3CDTF">2022-09-13T19:37:31Z</dcterms:created>
  <dcterms:modified xsi:type="dcterms:W3CDTF">2025-08-20T18:53:24Z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