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75976" autoAdjust="0"/>
  </p:normalViewPr>
  <p:slideViewPr>
    <p:cSldViewPr>
      <p:cViewPr varScale="1">
        <p:scale>
          <a:sx n="110" d="100"/>
          <a:sy n="110" d="100"/>
        </p:scale>
        <p:origin x="432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1"/>
                </a:solidFill>
              </a:rPr>
              <a:t>Ohio’s Energy Consumption by Source,</a:t>
            </a:r>
            <a:r>
              <a:rPr lang="en-US" sz="1862" b="0" i="0" u="none" strike="noStrike" baseline="0" dirty="0">
                <a:effectLst/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2012-2022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1200" dirty="0">
                <a:solidFill>
                  <a:schemeClr val="tx1"/>
                </a:solidFill>
              </a:rPr>
              <a:t>(</a:t>
            </a:r>
            <a:r>
              <a:rPr lang="en-US" sz="1200" b="0" i="0" u="none" strike="noStrike" baseline="0" dirty="0">
                <a:effectLst/>
              </a:rPr>
              <a:t>expressed as share of total)</a:t>
            </a:r>
            <a:endParaRPr lang="en-US" sz="120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659074896815918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4.6879098790337158E-2"/>
          <c:y val="0.26093044798948695"/>
          <c:w val="0.93965288774164935"/>
          <c:h val="0.43717784934885873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Coal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triang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Sheet1!$B$2:$B$12</c:f>
              <c:numCache>
                <c:formatCode>0%</c:formatCode>
                <c:ptCount val="11"/>
                <c:pt idx="0">
                  <c:v>0.28000000000000003</c:v>
                </c:pt>
                <c:pt idx="1">
                  <c:v>0.3</c:v>
                </c:pt>
                <c:pt idx="2">
                  <c:v>0.28000000000000003</c:v>
                </c:pt>
                <c:pt idx="3">
                  <c:v>0.24</c:v>
                </c:pt>
                <c:pt idx="4">
                  <c:v>0.23</c:v>
                </c:pt>
                <c:pt idx="5">
                  <c:v>0.23</c:v>
                </c:pt>
                <c:pt idx="6">
                  <c:v>0.19</c:v>
                </c:pt>
                <c:pt idx="7">
                  <c:v>0.17</c:v>
                </c:pt>
                <c:pt idx="8">
                  <c:v>0.17</c:v>
                </c:pt>
                <c:pt idx="9">
                  <c:v>0.17</c:v>
                </c:pt>
                <c:pt idx="10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167-450A-A28F-3BF622BB156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Natural gas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Sheet1!$C$2:$C$12</c:f>
              <c:numCache>
                <c:formatCode>0%</c:formatCode>
                <c:ptCount val="11"/>
                <c:pt idx="0">
                  <c:v>0.24</c:v>
                </c:pt>
                <c:pt idx="1">
                  <c:v>0.26</c:v>
                </c:pt>
                <c:pt idx="2">
                  <c:v>0.28000000000000003</c:v>
                </c:pt>
                <c:pt idx="3">
                  <c:v>0.28000000000000003</c:v>
                </c:pt>
                <c:pt idx="4">
                  <c:v>0.28000000000000003</c:v>
                </c:pt>
                <c:pt idx="5">
                  <c:v>0.28999999999999998</c:v>
                </c:pt>
                <c:pt idx="6">
                  <c:v>0.33</c:v>
                </c:pt>
                <c:pt idx="7">
                  <c:v>0.35</c:v>
                </c:pt>
                <c:pt idx="8">
                  <c:v>0.37</c:v>
                </c:pt>
                <c:pt idx="9">
                  <c:v>0.37</c:v>
                </c:pt>
                <c:pt idx="10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167-450A-A28F-3BF622BB1566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Column1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Sheet1!$A$2:$A$12</c:f>
              <c:numCache>
                <c:formatCode>General</c:formatCode>
                <c:ptCount val="11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  <c:pt idx="9">
                  <c:v>2021</c:v>
                </c:pt>
                <c:pt idx="10">
                  <c:v>2022</c:v>
                </c:pt>
              </c:numCache>
            </c:numRef>
          </c:cat>
          <c:val>
            <c:numRef>
              <c:f>Sheet1!$D$2:$D$12</c:f>
              <c:numCache>
                <c:formatCode>General</c:formatCode>
                <c:ptCount val="11"/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920-42C0-B746-4AC052AB1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8983816"/>
        <c:axId val="528987424"/>
      </c:lineChart>
      <c:catAx>
        <c:axId val="5289838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7424"/>
        <c:crosses val="autoZero"/>
        <c:auto val="1"/>
        <c:lblAlgn val="ctr"/>
        <c:lblOffset val="100"/>
        <c:noMultiLvlLbl val="0"/>
      </c:catAx>
      <c:valAx>
        <c:axId val="528987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89838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2"/>
        <c:delete val="1"/>
      </c:legendEntry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9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9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92FDD88-6521-418C-8123-D508D8D03A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10749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938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297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2979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5809F33-EB31-47CD-A87E-A5E769F028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062121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5" Type="http://schemas.openxmlformats.org/officeDocument/2006/relationships/hyperlink" Target="https://www.lsc.ohio.gov/" TargetMode="Externa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3184" name="Group 16"/>
          <p:cNvGrpSpPr>
            <a:grpSpLocks/>
          </p:cNvGrpSpPr>
          <p:nvPr/>
        </p:nvGrpSpPr>
        <p:grpSpPr bwMode="auto">
          <a:xfrm>
            <a:off x="0" y="0"/>
            <a:ext cx="11684000" cy="5943601"/>
            <a:chOff x="0" y="0"/>
            <a:chExt cx="5520" cy="3744"/>
          </a:xfrm>
        </p:grpSpPr>
        <p:sp>
          <p:nvSpPr>
            <p:cNvPr id="263170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86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3182" name="Group 1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263171" name="Rectangle 3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2" name="Rectangle 4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78" name="Line 10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263183" name="Group 15"/>
            <p:cNvGrpSpPr>
              <a:grpSpLocks/>
            </p:cNvGrpSpPr>
            <p:nvPr userDrawn="1"/>
          </p:nvGrpSpPr>
          <p:grpSpPr bwMode="auto">
            <a:xfrm>
              <a:off x="400" y="360"/>
              <a:ext cx="5088" cy="192"/>
              <a:chOff x="400" y="360"/>
              <a:chExt cx="5088" cy="192"/>
            </a:xfrm>
          </p:grpSpPr>
          <p:sp>
            <p:nvSpPr>
              <p:cNvPr id="263179" name="Rectangle 11"/>
              <p:cNvSpPr>
                <a:spLocks noChangeArrowheads="1"/>
              </p:cNvSpPr>
              <p:nvPr/>
            </p:nvSpPr>
            <p:spPr bwMode="auto">
              <a:xfrm>
                <a:off x="3936" y="360"/>
                <a:ext cx="1536" cy="192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3180" name="Line 12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3173" name="Rectangle 5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1828800" y="1066800"/>
            <a:ext cx="9753600" cy="2209800"/>
          </a:xfrm>
        </p:spPr>
        <p:txBody>
          <a:bodyPr/>
          <a:lstStyle>
            <a:lvl1pPr algn="ctr">
              <a:defRPr sz="4000"/>
            </a:lvl1pPr>
          </a:lstStyle>
          <a:p>
            <a:pPr lvl="0"/>
            <a:r>
              <a:rPr lang="en-US" altLang="en-US" noProof="0" dirty="0"/>
              <a:t>Section heading</a:t>
            </a:r>
          </a:p>
        </p:txBody>
      </p:sp>
      <p:sp>
        <p:nvSpPr>
          <p:cNvPr id="263174" name="Rectangle 6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1828800" y="3962400"/>
            <a:ext cx="9144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pPr lvl="0"/>
            <a:r>
              <a:rPr lang="en-US" altLang="en-US" noProof="0" dirty="0"/>
              <a:t>Date of last update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7162802" y="65836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7" name="Picture 16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5872163"/>
            <a:ext cx="12192000" cy="985837"/>
          </a:xfrm>
          <a:prstGeom prst="rect">
            <a:avLst/>
          </a:prstGeom>
        </p:spPr>
      </p:pic>
      <p:sp>
        <p:nvSpPr>
          <p:cNvPr id="18" name="Rectangle 7"/>
          <p:cNvSpPr txBox="1">
            <a:spLocks noChangeArrowheads="1"/>
          </p:cNvSpPr>
          <p:nvPr userDrawn="1"/>
        </p:nvSpPr>
        <p:spPr bwMode="auto">
          <a:xfrm>
            <a:off x="0" y="6339840"/>
            <a:ext cx="1676400" cy="365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050" dirty="0"/>
              <a:t>Legislative Budget </a:t>
            </a:r>
            <a:r>
              <a:rPr lang="en-US" altLang="en-US" sz="1100" dirty="0"/>
              <a:t>Office</a:t>
            </a:r>
          </a:p>
        </p:txBody>
      </p:sp>
      <p:pic>
        <p:nvPicPr>
          <p:cNvPr id="5" name="Picture 4"/>
          <p:cNvPicPr>
            <a:picLocks/>
          </p:cNvPicPr>
          <p:nvPr userDrawn="1"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3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8528" y="5916168"/>
            <a:ext cx="694944" cy="694944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20320" y="662940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 userDrawn="1"/>
        </p:nvCxnSpPr>
        <p:spPr>
          <a:xfrm>
            <a:off x="9144000" y="6628660"/>
            <a:ext cx="3048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7">
            <a:hlinkClick r:id="rId5"/>
          </p:cNvPr>
          <p:cNvSpPr txBox="1">
            <a:spLocks noChangeArrowheads="1"/>
          </p:cNvSpPr>
          <p:nvPr userDrawn="1"/>
        </p:nvSpPr>
        <p:spPr bwMode="auto">
          <a:xfrm>
            <a:off x="5638800" y="6583680"/>
            <a:ext cx="914400" cy="2420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1313" indent="-341313">
              <a:defRPr/>
            </a:lvl1pPr>
            <a:lvl2pPr marL="631825" indent="-288925">
              <a:defRPr/>
            </a:lvl2pPr>
            <a:lvl3pPr marL="914400" indent="-228600">
              <a:defRPr/>
            </a:lvl3pPr>
            <a:lvl4pPr marL="1255713" indent="-227013">
              <a:defRPr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1053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un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US" sz="3600" dirty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dirty="0"/>
              <a:t>Two unequal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1219200" y="1600203"/>
            <a:ext cx="6858000" cy="4530725"/>
          </a:xfrm>
        </p:spPr>
        <p:txBody>
          <a:bodyPr/>
          <a:lstStyle>
            <a:lvl1pPr marL="341313" indent="-341313">
              <a:defRPr sz="2800"/>
            </a:lvl1pPr>
            <a:lvl2pPr marL="631825" indent="-288925">
              <a:defRPr sz="2400"/>
            </a:lvl2pPr>
            <a:lvl3pPr marL="914400" indent="-228600">
              <a:defRPr sz="2200"/>
            </a:lvl3pPr>
            <a:lvl4pPr marL="1255713" indent="-227013">
              <a:defRPr sz="2000"/>
            </a:lvl4pPr>
            <a:lvl5pPr marL="1598613" indent="-227013"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4" name="Picture 3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304800" y="8305800"/>
            <a:ext cx="12192000" cy="914400"/>
          </a:xfrm>
          <a:prstGeom prst="rect">
            <a:avLst/>
          </a:prstGeom>
        </p:spPr>
      </p:pic>
      <p:sp>
        <p:nvSpPr>
          <p:cNvPr id="12" name="Content Placeholder 11"/>
          <p:cNvSpPr>
            <a:spLocks noGrp="1"/>
          </p:cNvSpPr>
          <p:nvPr>
            <p:ph sz="quarter" idx="10" hasCustomPrompt="1"/>
          </p:nvPr>
        </p:nvSpPr>
        <p:spPr>
          <a:xfrm>
            <a:off x="8153400" y="1610503"/>
            <a:ext cx="3429000" cy="453542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83352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equal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35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equal columns/three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19200" y="1600203"/>
            <a:ext cx="508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502400" y="1600203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32911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rows/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dirty="0"/>
              <a:t>Two rows/three content boxes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208903" y="1600203"/>
            <a:ext cx="10373497" cy="23209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1208903" y="3921131"/>
            <a:ext cx="5080000" cy="220979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6502400" y="3927472"/>
            <a:ext cx="5080000" cy="2203456"/>
          </a:xfrm>
        </p:spPr>
        <p:txBody>
          <a:bodyPr/>
          <a:lstStyle>
            <a:lvl1pPr marL="341313" indent="-341313">
              <a:defRPr lang="en-US" sz="2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73088" indent="-230188">
              <a:defRPr lang="en-US" sz="2400" dirty="0" smtClean="0">
                <a:solidFill>
                  <a:schemeClr val="tx1"/>
                </a:solidFill>
                <a:latin typeface="+mn-lt"/>
              </a:defRPr>
            </a:lvl2pPr>
            <a:lvl3pPr marL="914400" indent="-228600">
              <a:defRPr lang="en-US" sz="2200" dirty="0" smtClean="0">
                <a:solidFill>
                  <a:schemeClr val="tx1"/>
                </a:solidFill>
                <a:latin typeface="+mn-lt"/>
              </a:defRPr>
            </a:lvl3pPr>
            <a:lvl4pPr marL="1255713" indent="-227013">
              <a:defRPr lang="en-US" sz="2000" dirty="0" smtClean="0">
                <a:solidFill>
                  <a:schemeClr val="tx1"/>
                </a:solidFill>
                <a:latin typeface="+mn-lt"/>
              </a:defRPr>
            </a:lvl4pPr>
            <a:lvl5pPr marL="1543050" indent="-171450">
              <a:defRPr lang="en-US" sz="1800" dirty="0">
                <a:solidFill>
                  <a:schemeClr val="tx1"/>
                </a:solidFill>
                <a:latin typeface="+mn-lt"/>
              </a:defRPr>
            </a:lvl5pPr>
          </a:lstStyle>
          <a:p>
            <a:pPr marL="341313" lvl="0" indent="-3413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</a:pPr>
            <a:r>
              <a:rPr lang="en-US" dirty="0"/>
              <a:t>First level</a:t>
            </a:r>
          </a:p>
          <a:p>
            <a:pPr marL="573088" lvl="1" indent="-2301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</a:pPr>
            <a:r>
              <a:rPr lang="en-US" dirty="0"/>
              <a:t>Second level</a:t>
            </a:r>
          </a:p>
          <a:p>
            <a:pPr marL="914400" lvl="2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</a:pPr>
            <a:r>
              <a:rPr lang="en-US" dirty="0"/>
              <a:t>Third level</a:t>
            </a:r>
          </a:p>
          <a:p>
            <a:pPr marL="1255713" lvl="3" indent="-2270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Fourth level</a:t>
            </a:r>
          </a:p>
          <a:p>
            <a:pPr marL="1543050" lvl="4" indent="-1714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Font typeface="Wingdings" pitchFamily="2" charset="2"/>
              <a:buChar char="§"/>
            </a:pPr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84212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s://www.lsc.ohio.gov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2156" name="Group 12"/>
          <p:cNvGrpSpPr>
            <a:grpSpLocks/>
          </p:cNvGrpSpPr>
          <p:nvPr/>
        </p:nvGrpSpPr>
        <p:grpSpPr bwMode="auto">
          <a:xfrm>
            <a:off x="0" y="0"/>
            <a:ext cx="11582400" cy="4876800"/>
            <a:chOff x="0" y="0"/>
            <a:chExt cx="5472" cy="3072"/>
          </a:xfrm>
        </p:grpSpPr>
        <p:sp>
          <p:nvSpPr>
            <p:cNvPr id="2621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en-US" altLang="en-US" sz="1800">
                <a:latin typeface="Times New Roman" charset="0"/>
              </a:endParaRPr>
            </a:p>
          </p:txBody>
        </p:sp>
        <p:grpSp>
          <p:nvGrpSpPr>
            <p:cNvPr id="262155" name="Group 11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262146" name="Rectangle 2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rgbClr val="C00000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en-US" altLang="en-US" sz="1800">
                  <a:latin typeface="Times New Roman" charset="0"/>
                </a:endParaRPr>
              </a:p>
            </p:txBody>
          </p:sp>
          <p:sp>
            <p:nvSpPr>
              <p:cNvPr id="262148" name="Line 4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2621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219200" y="277813"/>
            <a:ext cx="10363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US" altLang="en-US" dirty="0"/>
          </a:p>
        </p:txBody>
      </p:sp>
      <p:sp>
        <p:nvSpPr>
          <p:cNvPr id="2621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600203"/>
            <a:ext cx="103632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26215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19200" y="6251575"/>
            <a:ext cx="264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50"/>
            </a:lvl1pPr>
          </a:lstStyle>
          <a:p>
            <a:endParaRPr lang="en-US" altLang="en-US"/>
          </a:p>
        </p:txBody>
      </p:sp>
      <p:sp>
        <p:nvSpPr>
          <p:cNvPr id="2621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470400" y="6248400"/>
            <a:ext cx="3962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750"/>
            </a:lvl1pPr>
          </a:lstStyle>
          <a:p>
            <a:endParaRPr lang="en-US" altLang="en-US"/>
          </a:p>
        </p:txBody>
      </p:sp>
      <p:sp>
        <p:nvSpPr>
          <p:cNvPr id="26215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42400" y="62484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750"/>
            </a:lvl1pPr>
          </a:lstStyle>
          <a:p>
            <a:fld id="{CA018B54-7992-48DF-BF8C-61CFB03447C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62154" name="Line 10"/>
          <p:cNvSpPr>
            <a:spLocks noChangeShapeType="1"/>
          </p:cNvSpPr>
          <p:nvPr/>
        </p:nvSpPr>
        <p:spPr bwMode="auto">
          <a:xfrm>
            <a:off x="0" y="4876800"/>
            <a:ext cx="8128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5" name="Picture 14"/>
          <p:cNvPicPr>
            <a:picLocks/>
          </p:cNvPicPr>
          <p:nvPr userDrawn="1"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111"/>
          <a:stretch/>
        </p:blipFill>
        <p:spPr>
          <a:xfrm>
            <a:off x="0" y="6096000"/>
            <a:ext cx="12192000" cy="640080"/>
          </a:xfrm>
          <a:prstGeom prst="rect">
            <a:avLst/>
          </a:prstGeom>
        </p:spPr>
      </p:pic>
      <p:sp>
        <p:nvSpPr>
          <p:cNvPr id="16" name="Rectangle 7"/>
          <p:cNvSpPr txBox="1">
            <a:spLocks noChangeArrowheads="1"/>
          </p:cNvSpPr>
          <p:nvPr userDrawn="1"/>
        </p:nvSpPr>
        <p:spPr bwMode="auto">
          <a:xfrm>
            <a:off x="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r>
              <a:rPr lang="en-US" altLang="en-US" sz="1100" dirty="0"/>
              <a:t>Legislative Budget Office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0" y="6675120"/>
            <a:ext cx="12192000" cy="0"/>
          </a:xfrm>
          <a:prstGeom prst="line">
            <a:avLst/>
          </a:prstGeom>
          <a:ln w="19050" cap="rnd" cmpd="sng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DrafterName"/>
          <p:cNvSpPr txBox="1">
            <a:spLocks noChangeArrowheads="1"/>
          </p:cNvSpPr>
          <p:nvPr userDrawn="1"/>
        </p:nvSpPr>
        <p:spPr bwMode="auto">
          <a:xfrm>
            <a:off x="10439400" y="6428232"/>
            <a:ext cx="1752600" cy="2069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r"/>
            <a:endParaRPr lang="en-US" altLang="en-US" sz="1100" dirty="0">
              <a:solidFill>
                <a:schemeClr val="bg1"/>
              </a:solidFill>
            </a:endParaRPr>
          </a:p>
        </p:txBody>
      </p:sp>
      <p:sp>
        <p:nvSpPr>
          <p:cNvPr id="22" name="Rectangle 7">
            <a:hlinkClick r:id="rId9"/>
          </p:cNvPr>
          <p:cNvSpPr txBox="1">
            <a:spLocks noChangeArrowheads="1"/>
          </p:cNvSpPr>
          <p:nvPr userDrawn="1"/>
        </p:nvSpPr>
        <p:spPr bwMode="auto">
          <a:xfrm>
            <a:off x="11277600" y="6428232"/>
            <a:ext cx="914400" cy="210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0" rIns="91440" bIns="0" numCol="1" anchor="b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bg1"/>
                </a:solidFill>
                <a:latin typeface="+mj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altLang="en-US" sz="1100" u="sng" dirty="0"/>
              <a:t>lsc.ohio.gov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8" r:id="rId3"/>
    <p:sldLayoutId id="2147483691" r:id="rId4"/>
    <p:sldLayoutId id="2147483697" r:id="rId5"/>
    <p:sldLayoutId id="2147483699" r:id="rId6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Times New Roman" charset="0"/>
        </a:defRPr>
      </a:lvl9pPr>
    </p:titleStyle>
    <p:bodyStyle>
      <a:lvl1pPr marL="341313" indent="-341313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90000"/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573088" indent="-2301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2pPr>
      <a:lvl3pPr marL="914400" indent="-22860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255713" indent="-227013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Natural gas fuels most of Ohio’s energy consumption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633733731"/>
              </p:ext>
            </p:extLst>
          </p:nvPr>
        </p:nvGraphicFramePr>
        <p:xfrm>
          <a:off x="1209675" y="1524000"/>
          <a:ext cx="10372724" cy="2320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8902" y="3962403"/>
            <a:ext cx="5191897" cy="2209797"/>
          </a:xfrm>
        </p:spPr>
        <p:txBody>
          <a:bodyPr/>
          <a:lstStyle/>
          <a:p>
            <a:r>
              <a:rPr lang="en-US" sz="1400" dirty="0"/>
              <a:t>As Ohio’s energy consumption from coal sources declined 47.1% over the past decade, it was largely offset by a 63.5% increase in natural gas consumption. </a:t>
            </a:r>
          </a:p>
          <a:p>
            <a:r>
              <a:rPr lang="en-US" sz="1400" dirty="0"/>
              <a:t>Beginning in 2019, natural gas replaced coal as the primary fuel for in-state electricity generation in Ohio.</a:t>
            </a:r>
          </a:p>
          <a:p>
            <a:pPr lvl="1"/>
            <a:r>
              <a:rPr lang="en-US" sz="1200" dirty="0"/>
              <a:t>The share of Ohio’s total electricity net generation provided by natural gas increased from 17% in 2012 to 51% in 2022. </a:t>
            </a:r>
          </a:p>
          <a:p>
            <a:r>
              <a:rPr lang="en-US" sz="1400" dirty="0"/>
              <a:t>Ohio’s energy usage declined 2.1% from 2012 to 2022.</a:t>
            </a:r>
          </a:p>
          <a:p>
            <a:pPr lvl="1"/>
            <a:r>
              <a:rPr lang="en-US" sz="1200" dirty="0"/>
              <a:t>Ohio ranked 7</a:t>
            </a:r>
            <a:r>
              <a:rPr lang="en-US" sz="1200" baseline="30000" dirty="0"/>
              <a:t>th</a:t>
            </a:r>
            <a:r>
              <a:rPr lang="en-US" sz="1200" dirty="0"/>
              <a:t> in the nation for energy consumption in 2022.</a:t>
            </a: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1501877773"/>
              </p:ext>
            </p:extLst>
          </p:nvPr>
        </p:nvGraphicFramePr>
        <p:xfrm>
          <a:off x="6502400" y="3927475"/>
          <a:ext cx="5079999" cy="22252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3333">
                  <a:extLst>
                    <a:ext uri="{9D8B030D-6E8A-4147-A177-3AD203B41FA5}">
                      <a16:colId xmlns:a16="http://schemas.microsoft.com/office/drawing/2014/main" val="238574145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1186952521"/>
                    </a:ext>
                  </a:extLst>
                </a:gridCol>
                <a:gridCol w="1693333">
                  <a:extLst>
                    <a:ext uri="{9D8B030D-6E8A-4147-A177-3AD203B41FA5}">
                      <a16:colId xmlns:a16="http://schemas.microsoft.com/office/drawing/2014/main" val="235959488"/>
                    </a:ext>
                  </a:extLst>
                </a:gridCol>
              </a:tblGrid>
              <a:tr h="275432"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/>
                        <a:t>Percentage Share of Energy Sources Used for Consumption, 2022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57109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Energy Source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Ohio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>
                          <a:solidFill>
                            <a:schemeClr val="bg1"/>
                          </a:solidFill>
                        </a:rPr>
                        <a:t>U.S.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8051518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Coal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15.4%</a:t>
                      </a: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10.4%</a:t>
                      </a:r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637787145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Natural 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40.6%</a:t>
                      </a: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35.2%</a:t>
                      </a:r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167427870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Petroleum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29.4%</a:t>
                      </a: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37.3%</a:t>
                      </a:r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25264173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Nuclear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5.0%</a:t>
                      </a: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8.5%</a:t>
                      </a:r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357611837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Renewable Energy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4.1%</a:t>
                      </a: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8.5%</a:t>
                      </a:r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52221144"/>
                  </a:ext>
                </a:extLst>
              </a:tr>
              <a:tr h="275432">
                <a:tc>
                  <a:txBody>
                    <a:bodyPr/>
                    <a:lstStyle/>
                    <a:p>
                      <a:r>
                        <a:rPr lang="en-US" sz="1200" dirty="0"/>
                        <a:t>Interstate Flows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5.4%</a:t>
                      </a:r>
                    </a:p>
                  </a:txBody>
                  <a:tcPr marR="64008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 dirty="0"/>
                        <a:t>0%</a:t>
                      </a:r>
                    </a:p>
                  </a:txBody>
                  <a:tcPr marR="640080"/>
                </a:tc>
                <a:extLst>
                  <a:ext uri="{0D108BD9-81ED-4DB2-BD59-A6C34878D82A}">
                    <a16:rowId xmlns:a16="http://schemas.microsoft.com/office/drawing/2014/main" val="142177768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208902" y="3657600"/>
            <a:ext cx="328689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latin typeface="+mn-lt"/>
              </a:rPr>
              <a:t>Source: U.S. Energy Information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1457020741"/>
      </p:ext>
    </p:extLst>
  </p:cSld>
  <p:clrMapOvr>
    <a:masterClrMapping/>
  </p:clrMapOvr>
</p:sld>
</file>

<file path=ppt/theme/theme1.xml><?xml version="1.0" encoding="utf-8"?>
<a:theme xmlns:a="http://schemas.openxmlformats.org/drawingml/2006/main" name="Layers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2163"/>
      </a:accent1>
      <a:accent2>
        <a:srgbClr val="C0504D"/>
      </a:accent2>
      <a:accent3>
        <a:srgbClr val="9BBB59"/>
      </a:accent3>
      <a:accent4>
        <a:srgbClr val="FF0000"/>
      </a:accent4>
      <a:accent5>
        <a:srgbClr val="4BACC6"/>
      </a:accent5>
      <a:accent6>
        <a:srgbClr val="F79646"/>
      </a:accent6>
      <a:hlink>
        <a:srgbClr val="0070C0"/>
      </a:hlink>
      <a:folHlink>
        <a:srgbClr val="0070C0"/>
      </a:folHlink>
    </a:clrScheme>
    <a:fontScheme name="FN font theme">
      <a:majorFont>
        <a:latin typeface="Georgia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hio Facts Template" id="{E404861F-B855-4DEC-899E-E79C2730D62E}" vid="{D0818006-65A8-4B56-8F9D-DC057FBD1295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Ohio Facts Template</Template>
  <TotalTime>259</TotalTime>
  <Words>177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Georgia</vt:lpstr>
      <vt:lpstr>Times New Roman</vt:lpstr>
      <vt:lpstr>Wingdings</vt:lpstr>
      <vt:lpstr>Layers</vt:lpstr>
      <vt:lpstr>Natural gas fuels most of Ohio’s energy consumption</vt:lpstr>
    </vt:vector>
  </TitlesOfParts>
  <Company>Ohio Legislative Information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Section Heading</dc:title>
  <dc:creator>Russ Keller</dc:creator>
  <cp:lastModifiedBy>Linda Bayer</cp:lastModifiedBy>
  <cp:revision>22</cp:revision>
  <cp:lastPrinted>2022-05-16T19:03:05Z</cp:lastPrinted>
  <dcterms:created xsi:type="dcterms:W3CDTF">2022-08-03T16:26:45Z</dcterms:created>
  <dcterms:modified xsi:type="dcterms:W3CDTF">2024-09-18T16:14:21Z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3</vt:i4>
  </property>
</Properties>
</file>