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3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3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Department</a:t>
            </a:r>
            <a:r>
              <a:rPr lang="en-US" sz="1800" baseline="0" dirty="0"/>
              <a:t> of Education and Workforce Spending by Component, FY 2025</a:t>
            </a:r>
            <a:endParaRPr lang="en-US" sz="1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4042037682014908"/>
          <c:y val="0.13901437697529523"/>
          <c:w val="0.52176723324051166"/>
          <c:h val="0.77406758371019835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Donut chart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A35-4897-B812-79E166D2DB6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A35-4897-B812-79E166D2DB6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A35-4897-B812-79E166D2DB6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A35-4897-B812-79E166D2DB6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A35-4897-B812-79E166D2DB6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A35-4897-B812-79E166D2DB6C}"/>
              </c:ext>
            </c:extLst>
          </c:dPt>
          <c:dLbls>
            <c:dLbl>
              <c:idx val="0"/>
              <c:layout>
                <c:manualLayout>
                  <c:x val="0.17527155101997127"/>
                  <c:y val="8.635978647829683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A35-4897-B812-79E166D2DB6C}"/>
                </c:ext>
              </c:extLst>
            </c:dLbl>
            <c:dLbl>
              <c:idx val="1"/>
              <c:layout>
                <c:manualLayout>
                  <c:x val="-5.0976190405165121E-2"/>
                  <c:y val="0.164109095640146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769447520608151"/>
                      <c:h val="0.150738133675617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A35-4897-B812-79E166D2DB6C}"/>
                </c:ext>
              </c:extLst>
            </c:dLbl>
            <c:dLbl>
              <c:idx val="2"/>
              <c:layout>
                <c:manualLayout>
                  <c:x val="-0.17470011863824145"/>
                  <c:y val="6.789186396550897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179900390202419"/>
                      <c:h val="0.1298166525110665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A35-4897-B812-79E166D2DB6C}"/>
                </c:ext>
              </c:extLst>
            </c:dLbl>
            <c:dLbl>
              <c:idx val="3"/>
              <c:layout>
                <c:manualLayout>
                  <c:x val="-0.17224058171869103"/>
                  <c:y val="-6.2466455713987065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A35-4897-B812-79E166D2DB6C}"/>
                </c:ext>
              </c:extLst>
            </c:dLbl>
            <c:dLbl>
              <c:idx val="4"/>
              <c:layout>
                <c:manualLayout>
                  <c:x val="-0.13431529977081288"/>
                  <c:y val="-7.52681240677552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600981744169907"/>
                      <c:h val="0.132195220242411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3A35-4897-B812-79E166D2DB6C}"/>
                </c:ext>
              </c:extLst>
            </c:dLbl>
            <c:dLbl>
              <c:idx val="5"/>
              <c:layout>
                <c:manualLayout>
                  <c:x val="-8.3590739654424637E-3"/>
                  <c:y val="6.712989362875209E-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A35-4897-B812-79E166D2DB6C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noFill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School Foundation Aid</c:v>
                </c:pt>
                <c:pt idx="1">
                  <c:v>Scholarship Programs</c:v>
                </c:pt>
                <c:pt idx="2">
                  <c:v>Federal Title I and Special Education</c:v>
                </c:pt>
                <c:pt idx="3">
                  <c:v>Federal Coronavirus Relief</c:v>
                </c:pt>
                <c:pt idx="4">
                  <c:v>Property Tax Rollbacks</c:v>
                </c:pt>
                <c:pt idx="5">
                  <c:v>Other</c:v>
                </c:pt>
              </c:strCache>
            </c:strRef>
          </c:cat>
          <c:val>
            <c:numRef>
              <c:f>Sheet1!$B$2:$B$7</c:f>
              <c:numCache>
                <c:formatCode>_("$"* #,##0_);_("$"* \(#,##0\);_("$"* "-"??_);_(@_)</c:formatCode>
                <c:ptCount val="6"/>
                <c:pt idx="0">
                  <c:v>9903878213</c:v>
                </c:pt>
                <c:pt idx="1">
                  <c:v>1094925500.0402555</c:v>
                </c:pt>
                <c:pt idx="2">
                  <c:v>1184845836</c:v>
                </c:pt>
                <c:pt idx="3">
                  <c:v>652253560</c:v>
                </c:pt>
                <c:pt idx="4">
                  <c:v>1283535224</c:v>
                </c:pt>
                <c:pt idx="5">
                  <c:v>2496868188.9097271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A35-4897-B812-79E166D2DB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</cdr:x>
      <cdr:y>0.46973</cdr:y>
    </cdr:from>
    <cdr:to>
      <cdr:x>0.66</cdr:x>
      <cdr:y>0.59972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37604" y="1989350"/>
          <a:ext cx="1823627" cy="5505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200" dirty="0">
              <a:solidFill>
                <a:schemeClr val="tx1"/>
              </a:solidFill>
            </a:rPr>
            <a:t>Total:</a:t>
          </a:r>
          <a:br>
            <a:rPr lang="en-US" sz="1200" dirty="0">
              <a:solidFill>
                <a:schemeClr val="tx1"/>
              </a:solidFill>
            </a:rPr>
          </a:br>
          <a:r>
            <a:rPr lang="en-US" sz="1200" dirty="0">
              <a:solidFill>
                <a:schemeClr val="tx1"/>
              </a:solidFill>
            </a:rPr>
            <a:t>$16.62 billion</a:t>
          </a:r>
          <a:endParaRPr lang="en-US" sz="1200" dirty="0">
            <a:solidFill>
              <a:schemeClr val="bg1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hyperlink" Target="https://www.lsc.ohio.gov/" TargetMode="External"/><Relationship Id="rId4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3184" name="Group 16"/>
          <p:cNvGrpSpPr>
            <a:grpSpLocks/>
          </p:cNvGrpSpPr>
          <p:nvPr/>
        </p:nvGrpSpPr>
        <p:grpSpPr bwMode="auto">
          <a:xfrm>
            <a:off x="0" y="0"/>
            <a:ext cx="11684000" cy="5943601"/>
            <a:chOff x="0" y="0"/>
            <a:chExt cx="5520" cy="3744"/>
          </a:xfrm>
        </p:grpSpPr>
        <p:sp>
          <p:nvSpPr>
            <p:cNvPr id="263170" name="Rectangle 2"/>
            <p:cNvSpPr>
              <a:spLocks noChangeArrowheads="1"/>
            </p:cNvSpPr>
            <p:nvPr/>
          </p:nvSpPr>
          <p:spPr bwMode="auto">
            <a:xfrm>
              <a:off x="0" y="0"/>
              <a:ext cx="86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1800" dirty="0">
                <a:latin typeface="Times New Roman" charset="0"/>
              </a:endParaRPr>
            </a:p>
          </p:txBody>
        </p:sp>
        <p:grpSp>
          <p:nvGrpSpPr>
            <p:cNvPr id="263182" name="Group 1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263171" name="Rectangle 3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 dirty="0">
                  <a:latin typeface="Times New Roman" charset="0"/>
                </a:endParaRPr>
              </a:p>
            </p:txBody>
          </p:sp>
          <p:sp>
            <p:nvSpPr>
              <p:cNvPr id="263172" name="Rectangle 4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 dirty="0">
                  <a:latin typeface="Times New Roman" charset="0"/>
                </a:endParaRPr>
              </a:p>
            </p:txBody>
          </p:sp>
          <p:sp>
            <p:nvSpPr>
              <p:cNvPr id="263178" name="Line 10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263183" name="Group 15"/>
            <p:cNvGrpSpPr>
              <a:grpSpLocks/>
            </p:cNvGrpSpPr>
            <p:nvPr userDrawn="1"/>
          </p:nvGrpSpPr>
          <p:grpSpPr bwMode="auto">
            <a:xfrm>
              <a:off x="400" y="360"/>
              <a:ext cx="5088" cy="192"/>
              <a:chOff x="400" y="360"/>
              <a:chExt cx="5088" cy="192"/>
            </a:xfrm>
          </p:grpSpPr>
          <p:sp>
            <p:nvSpPr>
              <p:cNvPr id="263179" name="Rectangle 11"/>
              <p:cNvSpPr>
                <a:spLocks noChangeArrowheads="1"/>
              </p:cNvSpPr>
              <p:nvPr/>
            </p:nvSpPr>
            <p:spPr bwMode="auto">
              <a:xfrm>
                <a:off x="3936" y="360"/>
                <a:ext cx="1536" cy="192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 dirty="0">
                  <a:latin typeface="Times New Roman" charset="0"/>
                </a:endParaRPr>
              </a:p>
            </p:txBody>
          </p:sp>
          <p:sp>
            <p:nvSpPr>
              <p:cNvPr id="263180" name="Line 12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</p:grpSp>
      <p:sp>
        <p:nvSpPr>
          <p:cNvPr id="263173" name="Rectangle 5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828800" y="1066800"/>
            <a:ext cx="9753600" cy="2209800"/>
          </a:xfrm>
        </p:spPr>
        <p:txBody>
          <a:bodyPr/>
          <a:lstStyle>
            <a:lvl1pPr algn="ctr">
              <a:defRPr sz="4000"/>
            </a:lvl1pPr>
          </a:lstStyle>
          <a:p>
            <a:pPr lvl="0"/>
            <a:r>
              <a:rPr lang="en-US" altLang="en-US" noProof="0" dirty="0"/>
              <a:t>Section heading</a:t>
            </a:r>
          </a:p>
        </p:txBody>
      </p:sp>
      <p:sp>
        <p:nvSpPr>
          <p:cNvPr id="263174" name="Rectangle 6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828800" y="3962400"/>
            <a:ext cx="9144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 dirty="0"/>
              <a:t>Date of last update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7162802" y="65836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7" name="Picture 16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0" y="5872163"/>
            <a:ext cx="12192000" cy="985837"/>
          </a:xfrm>
          <a:prstGeom prst="rect">
            <a:avLst/>
          </a:prstGeom>
        </p:spPr>
      </p:pic>
      <p:sp>
        <p:nvSpPr>
          <p:cNvPr id="18" name="Rectangle 7"/>
          <p:cNvSpPr txBox="1">
            <a:spLocks noChangeArrowheads="1"/>
          </p:cNvSpPr>
          <p:nvPr userDrawn="1"/>
        </p:nvSpPr>
        <p:spPr bwMode="auto">
          <a:xfrm>
            <a:off x="0" y="6339840"/>
            <a:ext cx="1676400" cy="36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en-US" altLang="en-US" sz="1050" dirty="0"/>
              <a:t>Legislative Budget </a:t>
            </a:r>
            <a:r>
              <a:rPr lang="en-US" altLang="en-US" sz="1100" dirty="0"/>
              <a:t>Office</a:t>
            </a:r>
          </a:p>
        </p:txBody>
      </p:sp>
      <p:pic>
        <p:nvPicPr>
          <p:cNvPr id="5" name="Picture 4"/>
          <p:cNvPicPr>
            <a:picLocks/>
          </p:cNvPicPr>
          <p:nvPr userDrawn="1"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528" y="5916168"/>
            <a:ext cx="694944" cy="694944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20320" y="6629400"/>
            <a:ext cx="3048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>
            <a:off x="9144000" y="6628660"/>
            <a:ext cx="3048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7">
            <a:hlinkClick r:id="rId5"/>
          </p:cNvPr>
          <p:cNvSpPr txBox="1">
            <a:spLocks noChangeArrowheads="1"/>
          </p:cNvSpPr>
          <p:nvPr userDrawn="1"/>
        </p:nvSpPr>
        <p:spPr bwMode="auto">
          <a:xfrm>
            <a:off x="5638800" y="6583680"/>
            <a:ext cx="914400" cy="242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100" u="sng" dirty="0"/>
              <a:t>lsc.ohio.gov</a:t>
            </a:r>
          </a:p>
        </p:txBody>
      </p:sp>
    </p:spTree>
    <p:extLst>
      <p:ext uri="{BB962C8B-B14F-4D97-AF65-F5344CB8AC3E}">
        <p14:creationId xmlns:p14="http://schemas.microsoft.com/office/powerpoint/2010/main" val="1594953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341313" indent="-341313">
              <a:defRPr/>
            </a:lvl1pPr>
            <a:lvl2pPr marL="631825" indent="-288925">
              <a:defRPr/>
            </a:lvl2pPr>
            <a:lvl3pPr marL="914400" indent="-228600">
              <a:defRPr/>
            </a:lvl3pPr>
            <a:lvl4pPr marL="1255713" indent="-227013">
              <a:defRPr/>
            </a:lvl4pPr>
            <a:lvl5pPr marL="1598613" indent="-227013"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304800" y="8305800"/>
            <a:ext cx="12192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762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unequal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Two unequal columns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19200" y="1600203"/>
            <a:ext cx="6858000" cy="4530725"/>
          </a:xfrm>
        </p:spPr>
        <p:txBody>
          <a:bodyPr/>
          <a:lstStyle>
            <a:lvl1pPr marL="341313" indent="-341313">
              <a:defRPr sz="2800"/>
            </a:lvl1pPr>
            <a:lvl2pPr marL="631825" indent="-288925">
              <a:defRPr sz="2400"/>
            </a:lvl2pPr>
            <a:lvl3pPr marL="914400" indent="-228600">
              <a:defRPr sz="2200"/>
            </a:lvl3pPr>
            <a:lvl4pPr marL="1255713" indent="-227013">
              <a:defRPr sz="2000"/>
            </a:lvl4pPr>
            <a:lvl5pPr marL="1598613" indent="-227013"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304800" y="8305800"/>
            <a:ext cx="12192000" cy="914400"/>
          </a:xfrm>
          <a:prstGeom prst="rect">
            <a:avLst/>
          </a:prstGeom>
        </p:spPr>
      </p:pic>
      <p:sp>
        <p:nvSpPr>
          <p:cNvPr id="12" name="Content Placeholder 11"/>
          <p:cNvSpPr>
            <a:spLocks noGrp="1"/>
          </p:cNvSpPr>
          <p:nvPr>
            <p:ph sz="quarter" idx="10" hasCustomPrompt="1"/>
          </p:nvPr>
        </p:nvSpPr>
        <p:spPr>
          <a:xfrm>
            <a:off x="8153400" y="1610503"/>
            <a:ext cx="3429000" cy="45354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77247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equal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equal columns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192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024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76089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/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equal columns/three content boxes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192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02400" y="1600203"/>
            <a:ext cx="5080000" cy="2209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502400" y="3927472"/>
            <a:ext cx="5080000" cy="2203456"/>
          </a:xfrm>
        </p:spPr>
        <p:txBody>
          <a:bodyPr/>
          <a:lstStyle>
            <a:lvl1pPr marL="341313" indent="-341313">
              <a:def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3088" indent="-230188">
              <a:defRPr lang="en-US" sz="2400" dirty="0" smtClean="0">
                <a:solidFill>
                  <a:schemeClr val="tx1"/>
                </a:solidFill>
                <a:latin typeface="+mn-lt"/>
              </a:defRPr>
            </a:lvl2pPr>
            <a:lvl3pPr marL="914400" indent="-228600">
              <a:defRPr lang="en-US" sz="2200" dirty="0" smtClean="0">
                <a:solidFill>
                  <a:schemeClr val="tx1"/>
                </a:solidFill>
                <a:latin typeface="+mn-lt"/>
              </a:defRPr>
            </a:lvl3pPr>
            <a:lvl4pPr marL="1255713" indent="-227013">
              <a:defRPr lang="en-US" sz="2000" dirty="0" smtClean="0">
                <a:solidFill>
                  <a:schemeClr val="tx1"/>
                </a:solidFill>
                <a:latin typeface="+mn-lt"/>
              </a:defRPr>
            </a:lvl4pPr>
            <a:lvl5pPr marL="1543050" indent="-171450">
              <a:defRPr lang="en-US" sz="1800" dirty="0">
                <a:solidFill>
                  <a:schemeClr val="tx1"/>
                </a:solidFill>
                <a:latin typeface="+mn-lt"/>
              </a:defRPr>
            </a:lvl5pPr>
          </a:lstStyle>
          <a:p>
            <a:pPr marL="341313" lvl="0" indent="-341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US" dirty="0"/>
              <a:t>First level</a:t>
            </a:r>
          </a:p>
          <a:p>
            <a:pPr marL="573088" lvl="1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</a:pPr>
            <a:r>
              <a:rPr lang="en-US" dirty="0"/>
              <a:t>Second level</a:t>
            </a:r>
          </a:p>
          <a:p>
            <a:pPr marL="9144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</a:pPr>
            <a:r>
              <a:rPr lang="en-US" dirty="0"/>
              <a:t>Third level</a:t>
            </a:r>
          </a:p>
          <a:p>
            <a:pPr marL="1255713" lvl="3" indent="-2270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543050" lvl="4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52739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rows/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rows/three content boxes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08903" y="1600203"/>
            <a:ext cx="10373497" cy="23209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208903" y="3921131"/>
            <a:ext cx="5080000" cy="2209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502400" y="3927472"/>
            <a:ext cx="5080000" cy="2203456"/>
          </a:xfrm>
        </p:spPr>
        <p:txBody>
          <a:bodyPr/>
          <a:lstStyle>
            <a:lvl1pPr marL="341313" indent="-341313">
              <a:def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3088" indent="-230188">
              <a:defRPr lang="en-US" sz="2400" dirty="0" smtClean="0">
                <a:solidFill>
                  <a:schemeClr val="tx1"/>
                </a:solidFill>
                <a:latin typeface="+mn-lt"/>
              </a:defRPr>
            </a:lvl2pPr>
            <a:lvl3pPr marL="914400" indent="-228600">
              <a:defRPr lang="en-US" sz="2200" dirty="0" smtClean="0">
                <a:solidFill>
                  <a:schemeClr val="tx1"/>
                </a:solidFill>
                <a:latin typeface="+mn-lt"/>
              </a:defRPr>
            </a:lvl3pPr>
            <a:lvl4pPr marL="1255713" indent="-227013">
              <a:defRPr lang="en-US" sz="2000" dirty="0" smtClean="0">
                <a:solidFill>
                  <a:schemeClr val="tx1"/>
                </a:solidFill>
                <a:latin typeface="+mn-lt"/>
              </a:defRPr>
            </a:lvl4pPr>
            <a:lvl5pPr marL="1543050" indent="-171450">
              <a:defRPr lang="en-US" sz="1800" dirty="0">
                <a:solidFill>
                  <a:schemeClr val="tx1"/>
                </a:solidFill>
                <a:latin typeface="+mn-lt"/>
              </a:defRPr>
            </a:lvl5pPr>
          </a:lstStyle>
          <a:p>
            <a:pPr marL="341313" lvl="0" indent="-341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US" dirty="0"/>
              <a:t>First level</a:t>
            </a:r>
          </a:p>
          <a:p>
            <a:pPr marL="573088" lvl="1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</a:pPr>
            <a:r>
              <a:rPr lang="en-US" dirty="0"/>
              <a:t>Second level</a:t>
            </a:r>
          </a:p>
          <a:p>
            <a:pPr marL="9144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</a:pPr>
            <a:r>
              <a:rPr lang="en-US" dirty="0"/>
              <a:t>Third level</a:t>
            </a:r>
          </a:p>
          <a:p>
            <a:pPr marL="1255713" lvl="3" indent="-2270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543050" lvl="4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2876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hyperlink" Target="https://www.lsc.ohio.gov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2156" name="Group 12"/>
          <p:cNvGrpSpPr>
            <a:grpSpLocks/>
          </p:cNvGrpSpPr>
          <p:nvPr/>
        </p:nvGrpSpPr>
        <p:grpSpPr bwMode="auto">
          <a:xfrm>
            <a:off x="0" y="0"/>
            <a:ext cx="11582400" cy="4876800"/>
            <a:chOff x="0" y="0"/>
            <a:chExt cx="5472" cy="3072"/>
          </a:xfrm>
        </p:grpSpPr>
        <p:sp>
          <p:nvSpPr>
            <p:cNvPr id="26214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1800" dirty="0">
                <a:latin typeface="Times New Roman" charset="0"/>
              </a:endParaRPr>
            </a:p>
          </p:txBody>
        </p:sp>
        <p:grpSp>
          <p:nvGrpSpPr>
            <p:cNvPr id="262155" name="Group 11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62146" name="Rectangle 2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 dirty="0">
                  <a:latin typeface="Times New Roman" charset="0"/>
                </a:endParaRPr>
              </a:p>
            </p:txBody>
          </p:sp>
          <p:sp>
            <p:nvSpPr>
              <p:cNvPr id="262148" name="Line 4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</p:grpSp>
      <p:sp>
        <p:nvSpPr>
          <p:cNvPr id="2621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277813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262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3"/>
            <a:ext cx="103632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6215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200" y="6251575"/>
            <a:ext cx="264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50"/>
            </a:lvl1pPr>
          </a:lstStyle>
          <a:p>
            <a:endParaRPr lang="en-US" altLang="en-US" dirty="0"/>
          </a:p>
        </p:txBody>
      </p:sp>
      <p:sp>
        <p:nvSpPr>
          <p:cNvPr id="26215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0400" y="6248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750"/>
            </a:lvl1pPr>
          </a:lstStyle>
          <a:p>
            <a:endParaRPr lang="en-US" altLang="en-US" dirty="0"/>
          </a:p>
        </p:txBody>
      </p:sp>
      <p:sp>
        <p:nvSpPr>
          <p:cNvPr id="26215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750"/>
            </a:lvl1pPr>
          </a:lstStyle>
          <a:p>
            <a:fld id="{CA018B54-7992-48DF-BF8C-61CFB03447C4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262154" name="Line 10"/>
          <p:cNvSpPr>
            <a:spLocks noChangeShapeType="1"/>
          </p:cNvSpPr>
          <p:nvPr/>
        </p:nvSpPr>
        <p:spPr bwMode="auto">
          <a:xfrm>
            <a:off x="0" y="4876800"/>
            <a:ext cx="8128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15" name="Picture 14"/>
          <p:cNvPicPr>
            <a:picLocks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0" y="6096000"/>
            <a:ext cx="12192000" cy="640080"/>
          </a:xfrm>
          <a:prstGeom prst="rect">
            <a:avLst/>
          </a:prstGeom>
        </p:spPr>
      </p:pic>
      <p:sp>
        <p:nvSpPr>
          <p:cNvPr id="16" name="Rectangle 7"/>
          <p:cNvSpPr txBox="1">
            <a:spLocks noChangeArrowheads="1"/>
          </p:cNvSpPr>
          <p:nvPr userDrawn="1"/>
        </p:nvSpPr>
        <p:spPr bwMode="auto">
          <a:xfrm>
            <a:off x="0" y="6428232"/>
            <a:ext cx="1752600" cy="206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en-US" altLang="en-US" sz="1100" dirty="0"/>
              <a:t>Legislative Budget Office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0" y="6675120"/>
            <a:ext cx="12192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rafterName"/>
          <p:cNvSpPr txBox="1">
            <a:spLocks noChangeArrowheads="1"/>
          </p:cNvSpPr>
          <p:nvPr userDrawn="1"/>
        </p:nvSpPr>
        <p:spPr bwMode="auto">
          <a:xfrm>
            <a:off x="10439400" y="6428232"/>
            <a:ext cx="1752600" cy="206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endParaRPr lang="en-US" altLang="en-US" sz="1100" dirty="0">
              <a:solidFill>
                <a:schemeClr val="bg1"/>
              </a:solidFill>
            </a:endParaRPr>
          </a:p>
        </p:txBody>
      </p:sp>
      <p:sp>
        <p:nvSpPr>
          <p:cNvPr id="22" name="Rectangle 7">
            <a:hlinkClick r:id="rId9"/>
          </p:cNvPr>
          <p:cNvSpPr txBox="1">
            <a:spLocks noChangeArrowheads="1"/>
          </p:cNvSpPr>
          <p:nvPr userDrawn="1"/>
        </p:nvSpPr>
        <p:spPr bwMode="auto">
          <a:xfrm>
            <a:off x="11277600" y="6428232"/>
            <a:ext cx="914400" cy="21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100" u="sng" dirty="0"/>
              <a:t>lsc.ohio.gov</a:t>
            </a:r>
          </a:p>
        </p:txBody>
      </p:sp>
    </p:spTree>
    <p:extLst>
      <p:ext uri="{BB962C8B-B14F-4D97-AF65-F5344CB8AC3E}">
        <p14:creationId xmlns:p14="http://schemas.microsoft.com/office/powerpoint/2010/main" val="256822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9pPr>
    </p:titleStyle>
    <p:bodyStyle>
      <a:lvl1pPr marL="341313" indent="-341313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73088" indent="-2301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255713" indent="-2270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 foundation aid made up over half of DEW’s spending in FY 2025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6613237" y="1685660"/>
            <a:ext cx="5183428" cy="4338261"/>
          </a:xfrm>
        </p:spPr>
        <p:txBody>
          <a:bodyPr/>
          <a:lstStyle/>
          <a:p>
            <a:r>
              <a:rPr lang="en-US" sz="1300" dirty="0"/>
              <a:t>School foundation aid: $9.90 billion (59.6%)</a:t>
            </a:r>
          </a:p>
          <a:p>
            <a:pPr lvl="1"/>
            <a:r>
              <a:rPr lang="en-US" sz="1100" dirty="0"/>
              <a:t>Largest source of state support for public school operations</a:t>
            </a:r>
          </a:p>
          <a:p>
            <a:pPr lvl="1"/>
            <a:r>
              <a:rPr lang="en-US" sz="1100" dirty="0"/>
              <a:t>Funded by the GRF ($8.38 billion) and lottery and sports gaming </a:t>
            </a:r>
            <a:r>
              <a:rPr lang="en-US" sz="1100"/>
              <a:t>profits </a:t>
            </a:r>
            <a:br>
              <a:rPr lang="en-US" sz="1100"/>
            </a:br>
            <a:r>
              <a:rPr lang="en-US" sz="1100"/>
              <a:t>($</a:t>
            </a:r>
            <a:r>
              <a:rPr lang="en-US" sz="1100" dirty="0"/>
              <a:t>1.52 billion)</a:t>
            </a:r>
          </a:p>
          <a:p>
            <a:r>
              <a:rPr lang="en-US" sz="1300" dirty="0"/>
              <a:t>Scholarship programs: $1.09 billion (6.6%)</a:t>
            </a:r>
          </a:p>
          <a:p>
            <a:pPr lvl="1"/>
            <a:r>
              <a:rPr lang="en-US" sz="1100" dirty="0"/>
              <a:t>Provides state scholarships for students to attend private schools</a:t>
            </a:r>
          </a:p>
          <a:p>
            <a:r>
              <a:rPr lang="en-US" sz="1300" dirty="0"/>
              <a:t>Federal Title I and special education: $1.18 billion (7.1%) </a:t>
            </a:r>
          </a:p>
          <a:p>
            <a:pPr lvl="1"/>
            <a:r>
              <a:rPr lang="en-US" sz="1100" dirty="0"/>
              <a:t>Supports students who are disadvantaged or have disabilities</a:t>
            </a:r>
          </a:p>
          <a:p>
            <a:r>
              <a:rPr lang="en-US" sz="1300" dirty="0"/>
              <a:t>Federal coronavirus relief: $652.3 million (3.9%)</a:t>
            </a:r>
          </a:p>
          <a:p>
            <a:r>
              <a:rPr lang="en-US" sz="1300" dirty="0"/>
              <a:t>Property tax rollbacks: $1.28 billion (7.7%) </a:t>
            </a:r>
          </a:p>
          <a:p>
            <a:pPr lvl="1"/>
            <a:r>
              <a:rPr lang="en-US" sz="1100" dirty="0"/>
              <a:t>Reimburses school districts for property tax relief under the 10% and 2.5% property tax rollback programs and homestead exemption program</a:t>
            </a:r>
          </a:p>
          <a:p>
            <a:r>
              <a:rPr lang="en-US" sz="1300" dirty="0"/>
              <a:t>The GRF accounts for most of DEW’s spending</a:t>
            </a:r>
          </a:p>
          <a:p>
            <a:pPr lvl="1"/>
            <a:r>
              <a:rPr lang="en-US" sz="1100" dirty="0"/>
              <a:t>GRF: $11.85 billion (71.3%) </a:t>
            </a:r>
          </a:p>
          <a:p>
            <a:pPr lvl="1"/>
            <a:r>
              <a:rPr lang="en-US" sz="1100" dirty="0"/>
              <a:t>Federal: $2.97 billion (17.9%)</a:t>
            </a:r>
          </a:p>
          <a:p>
            <a:pPr lvl="1"/>
            <a:r>
              <a:rPr lang="en-US" sz="1100" dirty="0"/>
              <a:t>Lottery and sports gaming profits: $1.71 billion (10.3%)</a:t>
            </a:r>
          </a:p>
          <a:p>
            <a:r>
              <a:rPr lang="en-US" sz="1300" dirty="0"/>
              <a:t>Nearly all of DEW’s budget goes to outside entities</a:t>
            </a:r>
          </a:p>
          <a:p>
            <a:pPr lvl="1"/>
            <a:r>
              <a:rPr lang="en-US" sz="1100" dirty="0"/>
              <a:t>Subsidies to schools and other entities: $16.26 billion (97.9%) </a:t>
            </a:r>
          </a:p>
          <a:p>
            <a:pPr lvl="1"/>
            <a:r>
              <a:rPr lang="en-US" sz="1100" dirty="0"/>
              <a:t>Operating expenses: $184.2 million (1.1%), excluding spending on contracts for (a) state testing, (b) oversight and delivery of federal coronavirus relief funds for private schools and tutoring, and (c) ACE education savings accounts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759073"/>
            <a:ext cx="53505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Sources: Ohio Administrative Knowledge System; Department of Education and Workforce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60431709"/>
              </p:ext>
            </p:extLst>
          </p:nvPr>
        </p:nvGraphicFramePr>
        <p:xfrm>
          <a:off x="914398" y="1524000"/>
          <a:ext cx="5698837" cy="4235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898032"/>
      </p:ext>
    </p:extLst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163"/>
      </a:accent1>
      <a:accent2>
        <a:srgbClr val="C0504D"/>
      </a:accent2>
      <a:accent3>
        <a:srgbClr val="9BBB59"/>
      </a:accent3>
      <a:accent4>
        <a:srgbClr val="FF0000"/>
      </a:accent4>
      <a:accent5>
        <a:srgbClr val="4BACC6"/>
      </a:accent5>
      <a:accent6>
        <a:srgbClr val="F79646"/>
      </a:accent6>
      <a:hlink>
        <a:srgbClr val="0070C0"/>
      </a:hlink>
      <a:folHlink>
        <a:srgbClr val="0070C0"/>
      </a:folHlink>
    </a:clrScheme>
    <a:fontScheme name="FN font theme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hio Facts Template.potx" id="{ABE8DC34-85DB-4B5F-A7CC-9DF3C49791B1}" vid="{4C6E6946-AD51-4E2D-94F2-CFE20DE60A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18315</TotalTime>
  <Words>282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Georgia</vt:lpstr>
      <vt:lpstr>Times New Roman</vt:lpstr>
      <vt:lpstr>Wingdings</vt:lpstr>
      <vt:lpstr>Layers</vt:lpstr>
      <vt:lpstr>School foundation aid made up over half of DEW’s spending in FY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K12 Ed - DEW Budget</dc:title>
  <dc:creator>James Clark-Stewart</dc:creator>
  <cp:lastModifiedBy>Jason Phillips</cp:lastModifiedBy>
  <cp:revision>56</cp:revision>
  <dcterms:created xsi:type="dcterms:W3CDTF">2022-06-30T20:35:45Z</dcterms:created>
  <dcterms:modified xsi:type="dcterms:W3CDTF">2025-10-06T15:55:38Z</dcterms:modified>
</cp:coreProperties>
</file>