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"/>
  </p:notesMasterIdLst>
  <p:handoutMasterIdLst>
    <p:handoutMasterId r:id="rId4"/>
  </p:handoutMasterIdLst>
  <p:sldIdLst>
    <p:sldId id="270" r:id="rId2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endy Zhan" initials="WZ" lastIdx="1" clrIdx="0">
    <p:extLst>
      <p:ext uri="{19B8F6BF-5375-455C-9EA6-DF929625EA0E}">
        <p15:presenceInfo xmlns:p15="http://schemas.microsoft.com/office/powerpoint/2012/main" userId="Wendy Zh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75976" autoAdjust="0"/>
  </p:normalViewPr>
  <p:slideViewPr>
    <p:cSldViewPr>
      <p:cViewPr varScale="1">
        <p:scale>
          <a:sx n="115" d="100"/>
          <a:sy n="115" d="100"/>
        </p:scale>
        <p:origin x="372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Capital Appropriation Expenditures*</a:t>
            </a:r>
            <a:br>
              <a:rPr lang="en-US" dirty="0"/>
            </a:br>
            <a:r>
              <a:rPr lang="en-US" dirty="0"/>
              <a:t>FY 2024</a:t>
            </a:r>
          </a:p>
        </c:rich>
      </c:tx>
      <c:layout>
        <c:manualLayout>
          <c:xMode val="edge"/>
          <c:yMode val="edge"/>
          <c:x val="0.10903110236220473"/>
          <c:y val="1.803973429033886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0578523622047243"/>
          <c:y val="0.20097353012268676"/>
          <c:w val="0.55342972440944882"/>
          <c:h val="0.6655816784481283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Pie chart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933-40BA-B6A9-B1828AE8AA8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933-40BA-B6A9-B1828AE8AA8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933-40BA-B6A9-B1828AE8AA8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933-40BA-B6A9-B1828AE8AA8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973D-41CA-B1F4-BD50CB79B17C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973D-41CA-B1F4-BD50CB79B17C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973D-41CA-B1F4-BD50CB79B17C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973D-41CA-B1F4-BD50CB79B17C}"/>
              </c:ext>
            </c:extLst>
          </c:dPt>
          <c:dLbls>
            <c:dLbl>
              <c:idx val="0"/>
              <c:layout>
                <c:manualLayout>
                  <c:x val="-0.15119488188976388"/>
                  <c:y val="0.1836650916226740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933-40BA-B6A9-B1828AE8AA89}"/>
                </c:ext>
              </c:extLst>
            </c:dLbl>
            <c:dLbl>
              <c:idx val="1"/>
              <c:layout>
                <c:manualLayout>
                  <c:x val="-0.20131811023622048"/>
                  <c:y val="-6.520559023430111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933-40BA-B6A9-B1828AE8AA89}"/>
                </c:ext>
              </c:extLst>
            </c:dLbl>
            <c:dLbl>
              <c:idx val="2"/>
              <c:layout>
                <c:manualLayout>
                  <c:x val="-4.6573228346456691E-2"/>
                  <c:y val="-0.1552894418548824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0933-40BA-B6A9-B1828AE8AA89}"/>
                </c:ext>
              </c:extLst>
            </c:dLbl>
            <c:dLbl>
              <c:idx val="4"/>
              <c:layout>
                <c:manualLayout>
                  <c:x val="-4.4291338582677165E-4"/>
                  <c:y val="5.0863527989642068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973D-41CA-B1F4-BD50CB79B17C}"/>
                </c:ext>
              </c:extLst>
            </c:dLbl>
            <c:dLbl>
              <c:idx val="5"/>
              <c:layout>
                <c:manualLayout>
                  <c:x val="0.16959251968503938"/>
                  <c:y val="2.780865286982100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973D-41CA-B1F4-BD50CB79B17C}"/>
                </c:ext>
              </c:extLst>
            </c:dLbl>
            <c:dLbl>
              <c:idx val="6"/>
              <c:layout>
                <c:manualLayout>
                  <c:x val="0.12926938976377952"/>
                  <c:y val="0.1615981405342649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973D-41CA-B1F4-BD50CB79B17C}"/>
                </c:ext>
              </c:extLst>
            </c:dLbl>
            <c:dLbl>
              <c:idx val="7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F-973D-41CA-B1F4-BD50CB79B17C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Sheet1!$A$2:$A$8</c:f>
              <c:strCache>
                <c:ptCount val="7"/>
                <c:pt idx="0">
                  <c:v>Public Works</c:v>
                </c:pt>
                <c:pt idx="1">
                  <c:v>K-12 Schools</c:v>
                </c:pt>
                <c:pt idx="2">
                  <c:v>Higher Education</c:v>
                </c:pt>
                <c:pt idx="3">
                  <c:v>Natural Resources</c:v>
                </c:pt>
                <c:pt idx="4">
                  <c:v>Mental Health &amp; Addiction Services</c:v>
                </c:pt>
                <c:pt idx="5">
                  <c:v>Correction</c:v>
                </c:pt>
                <c:pt idx="6">
                  <c:v>All Other</c:v>
                </c:pt>
              </c:strCache>
            </c:strRef>
          </c:cat>
          <c:val>
            <c:numRef>
              <c:f>Sheet1!$B$2:$B$8</c:f>
              <c:numCache>
                <c:formatCode>"$"#,##0.0</c:formatCode>
                <c:ptCount val="7"/>
                <c:pt idx="0">
                  <c:v>290.70661770000015</c:v>
                </c:pt>
                <c:pt idx="1">
                  <c:v>290.42285597999995</c:v>
                </c:pt>
                <c:pt idx="2">
                  <c:v>217.14708461999996</c:v>
                </c:pt>
                <c:pt idx="3">
                  <c:v>196.16153890000004</c:v>
                </c:pt>
                <c:pt idx="4">
                  <c:v>47.760167229999993</c:v>
                </c:pt>
                <c:pt idx="5">
                  <c:v>151.47784962999995</c:v>
                </c:pt>
                <c:pt idx="6">
                  <c:v>264.00671176000037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933-40BA-B6A9-B1828AE8AA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0.705</cdr:x>
      <cdr:y>0.23452</cdr:y>
    </cdr:from>
    <cdr:to>
      <cdr:x>0.975</cdr:x>
      <cdr:y>0.32471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581400" y="990600"/>
          <a:ext cx="1371600" cy="3809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dirty="0"/>
            <a:t>Total: $1.46 billion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2FDD88-6521-418C-8123-D508D8D03AE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51074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809F33-EB31-47CD-A87E-A5E769F028F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6212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/>
              <a:t>Section heading</a:t>
            </a:r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dirty="0"/>
              <a:t>Date of last update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/>
              <a:t>Legislative Budget </a:t>
            </a:r>
            <a:r>
              <a:rPr lang="en-US" altLang="en-US" sz="1100" dirty="0"/>
              <a:t>Office</a:t>
            </a:r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/>
              <a:t>lsc.ohio.gov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053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Two unequal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83352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equal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0350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equal columns/three content boxes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32911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rows/three content boxes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84212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lsc.ohio.gov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/>
              <a:t>Legislative Budget Office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112776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/>
              <a:t>lsc.ohio.gov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8" r:id="rId3"/>
    <p:sldLayoutId id="2147483691" r:id="rId4"/>
    <p:sldLayoutId id="2147483697" r:id="rId5"/>
    <p:sldLayoutId id="2147483699" r:id="rId6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Capital appropriation expenditures total </a:t>
            </a:r>
            <a:br>
              <a:rPr lang="en-US" dirty="0"/>
            </a:br>
            <a:r>
              <a:rPr lang="en-US" dirty="0"/>
              <a:t>$1.46 billion in FY 2024</a:t>
            </a:r>
          </a:p>
        </p:txBody>
      </p:sp>
      <p:graphicFrame>
        <p:nvGraphicFramePr>
          <p:cNvPr id="8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280592670"/>
              </p:ext>
            </p:extLst>
          </p:nvPr>
        </p:nvGraphicFramePr>
        <p:xfrm>
          <a:off x="1219200" y="1600200"/>
          <a:ext cx="5080000" cy="42240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68400" y="5284113"/>
            <a:ext cx="5181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+mn-lt"/>
              </a:rPr>
              <a:t>*Excludes capital expenditures from operating appropriations, such as state and federal funding for highway construction and maintenance.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6477000" y="1769480"/>
            <a:ext cx="5257800" cy="4224007"/>
          </a:xfrm>
        </p:spPr>
        <p:txBody>
          <a:bodyPr>
            <a:normAutofit fontScale="92500" lnSpcReduction="10000"/>
          </a:bodyPr>
          <a:lstStyle/>
          <a:p>
            <a:r>
              <a:rPr lang="en-US" sz="2300" dirty="0"/>
              <a:t>In FY 2024, expenditures from capital appropriations totaled $1.46 billion.</a:t>
            </a:r>
          </a:p>
          <a:p>
            <a:r>
              <a:rPr lang="en-US" sz="2300" dirty="0"/>
              <a:t>The Public Works Commission had the highest spending at $290.7 million (19.9%). This spending was for local infrastructure and conservation projects.</a:t>
            </a:r>
          </a:p>
          <a:p>
            <a:r>
              <a:rPr lang="en-US" sz="2300" dirty="0"/>
              <a:t>K-12 school facilities saw slightly less spending ($290.4 million, 19.9%).</a:t>
            </a:r>
          </a:p>
          <a:p>
            <a:r>
              <a:rPr lang="en-US" sz="2300" dirty="0"/>
              <a:t>The next highest spending was for higher education facilities ($217.1 million, 14.9%), natural resources ($196.2 million, 13.5%), and correctional facilities ($151.5 million, 10.4%).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68400" y="5758190"/>
            <a:ext cx="3048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+mn-lt"/>
              </a:rPr>
              <a:t>Source: Ohio Administrative Knowledge System</a:t>
            </a:r>
          </a:p>
        </p:txBody>
      </p:sp>
    </p:spTree>
    <p:extLst>
      <p:ext uri="{BB962C8B-B14F-4D97-AF65-F5344CB8AC3E}">
        <p14:creationId xmlns:p14="http://schemas.microsoft.com/office/powerpoint/2010/main" val="1611446817"/>
      </p:ext>
    </p:extLst>
  </p:cSld>
  <p:clrMapOvr>
    <a:masterClrMapping/>
  </p:clrMapOvr>
</p:sld>
</file>

<file path=ppt/theme/theme1.xml><?xml version="1.0" encoding="utf-8"?>
<a:theme xmlns:a="http://schemas.openxmlformats.org/drawingml/2006/main" name="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" id="{E404861F-B855-4DEC-899E-E79C2730D62E}" vid="{D0818006-65A8-4B56-8F9D-DC057FBD1295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Ohio Facts Template</Template>
  <TotalTime>204</TotalTime>
  <Words>150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Times New Roman</vt:lpstr>
      <vt:lpstr>Wingdings</vt:lpstr>
      <vt:lpstr>Layers</vt:lpstr>
      <vt:lpstr>Capital appropriation expenditures total  $1.46 billion in FY 2024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Heading</dc:title>
  <dc:creator>Melaney Carter</dc:creator>
  <cp:lastModifiedBy>Zach Gleim</cp:lastModifiedBy>
  <cp:revision>26</cp:revision>
  <cp:lastPrinted>2022-05-16T19:03:05Z</cp:lastPrinted>
  <dcterms:created xsi:type="dcterms:W3CDTF">2022-09-13T21:42:43Z</dcterms:created>
  <dcterms:modified xsi:type="dcterms:W3CDTF">2024-07-23T13:39:30Z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