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1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12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Capital Appropriation Expenditures*</a:t>
            </a:r>
            <a:br>
              <a:rPr lang="en-US" dirty="0"/>
            </a:br>
            <a:r>
              <a:rPr lang="en-US" dirty="0"/>
              <a:t>FY 2025</a:t>
            </a:r>
          </a:p>
        </c:rich>
      </c:tx>
      <c:layout>
        <c:manualLayout>
          <c:xMode val="edge"/>
          <c:yMode val="edge"/>
          <c:x val="0.13403110236220472"/>
          <c:y val="1.80397342903388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78523622047243"/>
          <c:y val="0.20097353012268676"/>
          <c:w val="0.55342972440944882"/>
          <c:h val="0.665581678448128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73D-41CA-B1F4-BD50CB79B1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73D-41CA-B1F4-BD50CB79B1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73D-41CA-B1F4-BD50CB79B17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73D-41CA-B1F4-BD50CB79B17C}"/>
              </c:ext>
            </c:extLst>
          </c:dPt>
          <c:dLbls>
            <c:dLbl>
              <c:idx val="0"/>
              <c:layout>
                <c:manualLayout>
                  <c:x val="-0.14369488188976387"/>
                  <c:y val="0.186671714004397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2"/>
              <c:layout>
                <c:manualLayout>
                  <c:x val="-0.1190732283464567"/>
                  <c:y val="-0.143262952327989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33-40BA-B6A9-B1828AE8AA89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973D-41CA-B1F4-BD50CB79B17C}"/>
                </c:ext>
              </c:extLst>
            </c:dLbl>
            <c:dLbl>
              <c:idx val="5"/>
              <c:layout>
                <c:manualLayout>
                  <c:x val="0.14959251968503937"/>
                  <c:y val="0.172126527192532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3D-41CA-B1F4-BD50CB79B17C}"/>
                </c:ext>
              </c:extLst>
            </c:dLbl>
            <c:dLbl>
              <c:idx val="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973D-41CA-B1F4-BD50CB79B17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Higher Education</c:v>
                </c:pt>
                <c:pt idx="1">
                  <c:v>K-12 Schools</c:v>
                </c:pt>
                <c:pt idx="2">
                  <c:v>Public Works</c:v>
                </c:pt>
                <c:pt idx="3">
                  <c:v>Natural Resources</c:v>
                </c:pt>
                <c:pt idx="4">
                  <c:v>Correction</c:v>
                </c:pt>
                <c:pt idx="5">
                  <c:v>All Other</c:v>
                </c:pt>
              </c:strCache>
            </c:strRef>
          </c:cat>
          <c:val>
            <c:numRef>
              <c:f>Sheet1!$B$2:$B$7</c:f>
              <c:numCache>
                <c:formatCode>"$"#,##0.0</c:formatCode>
                <c:ptCount val="6"/>
                <c:pt idx="0">
                  <c:v>319.32528370999995</c:v>
                </c:pt>
                <c:pt idx="1">
                  <c:v>308.88246570000007</c:v>
                </c:pt>
                <c:pt idx="2">
                  <c:v>292.37964857000009</c:v>
                </c:pt>
                <c:pt idx="3">
                  <c:v>254.29735618999999</c:v>
                </c:pt>
                <c:pt idx="4">
                  <c:v>208.02302057</c:v>
                </c:pt>
                <c:pt idx="5">
                  <c:v>360.97840681999998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0.675</cdr:x>
      <cdr:y>0.19844</cdr:y>
    </cdr:from>
    <cdr:to>
      <cdr:x>0.945</cdr:x>
      <cdr:y>0.28863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9000" y="838212"/>
          <a:ext cx="1371600" cy="380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Total: $1.74 billion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appropriation expenditures total </a:t>
            </a:r>
            <a:br>
              <a:rPr lang="en-US" dirty="0"/>
            </a:br>
            <a:r>
              <a:rPr lang="en-US" dirty="0"/>
              <a:t>$1.74 billion in FY 2025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7486439"/>
              </p:ext>
            </p:extLst>
          </p:nvPr>
        </p:nvGraphicFramePr>
        <p:xfrm>
          <a:off x="1219200" y="1600200"/>
          <a:ext cx="5080000" cy="4224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8400" y="5284113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*Excludes capital expenditures from operating appropriations, such as state and federal funding for highway construction and maintenance.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77000" y="1769480"/>
            <a:ext cx="5105400" cy="4224007"/>
          </a:xfrm>
        </p:spPr>
        <p:txBody>
          <a:bodyPr>
            <a:normAutofit lnSpcReduction="10000"/>
          </a:bodyPr>
          <a:lstStyle/>
          <a:p>
            <a:r>
              <a:rPr lang="en-US" sz="2300" dirty="0"/>
              <a:t>In FY 2025, expenditures from capital appropriations totaled $1.74 billion.</a:t>
            </a:r>
          </a:p>
          <a:p>
            <a:r>
              <a:rPr lang="en-US" sz="2300" dirty="0"/>
              <a:t>Higher education facilities had the highest spending at $319.3 million (18.3%). </a:t>
            </a:r>
          </a:p>
          <a:p>
            <a:r>
              <a:rPr lang="en-US" sz="2300" dirty="0"/>
              <a:t>K-12 school facilities was second with spending of $308.9 million (17.7%).</a:t>
            </a:r>
          </a:p>
          <a:p>
            <a:r>
              <a:rPr lang="en-US" sz="2300" dirty="0"/>
              <a:t>The next highest spending was for public works ($292.4 million, 16.8%), natural resources ($254.3 million, 14.6%), and correctional facilities ($208.0 million, 11.9%).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8400" y="575819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211</TotalTime>
  <Words>133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Capital appropriation expenditures total  $1.74 billion in FY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25</cp:revision>
  <cp:lastPrinted>2022-05-16T19:03:05Z</cp:lastPrinted>
  <dcterms:created xsi:type="dcterms:W3CDTF">2022-09-13T21:42:43Z</dcterms:created>
  <dcterms:modified xsi:type="dcterms:W3CDTF">2025-08-20T18:47:42Z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