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79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Benefits Paid from the State Insurance Fund</a:t>
            </a:r>
          </a:p>
        </c:rich>
      </c:tx>
      <c:layout>
        <c:manualLayout>
          <c:xMode val="edge"/>
          <c:yMode val="edge"/>
          <c:x val="0.198995333916593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2019</c:v>
                </c:pt>
                <c:pt idx="1">
                  <c:v>FY 2020</c:v>
                </c:pt>
                <c:pt idx="2">
                  <c:v>FY 2021</c:v>
                </c:pt>
                <c:pt idx="3">
                  <c:v>FY 2022</c:v>
                </c:pt>
                <c:pt idx="4">
                  <c:v>FY 2023</c:v>
                </c:pt>
              </c:strCache>
            </c:strRef>
          </c:cat>
          <c:val>
            <c:numRef>
              <c:f>Sheet1!$B$2:$B$6</c:f>
              <c:numCache>
                <c:formatCode>"$"#,##0_);\("$"#,##0\)</c:formatCode>
                <c:ptCount val="5"/>
                <c:pt idx="0">
                  <c:v>490034666</c:v>
                </c:pt>
                <c:pt idx="1">
                  <c:v>430417629</c:v>
                </c:pt>
                <c:pt idx="2">
                  <c:v>352566355</c:v>
                </c:pt>
                <c:pt idx="3">
                  <c:v>385836050</c:v>
                </c:pt>
                <c:pt idx="4">
                  <c:v>379481783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Lost Time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2019</c:v>
                </c:pt>
                <c:pt idx="1">
                  <c:v>FY 2020</c:v>
                </c:pt>
                <c:pt idx="2">
                  <c:v>FY 2021</c:v>
                </c:pt>
                <c:pt idx="3">
                  <c:v>FY 2022</c:v>
                </c:pt>
                <c:pt idx="4">
                  <c:v>FY 2023</c:v>
                </c:pt>
              </c:strCache>
            </c:strRef>
          </c:cat>
          <c:val>
            <c:numRef>
              <c:f>Sheet1!$C$2:$C$6</c:f>
              <c:numCache>
                <c:formatCode>"$"#,##0_);\("$"#,##0\)</c:formatCode>
                <c:ptCount val="5"/>
                <c:pt idx="0">
                  <c:v>916735020</c:v>
                </c:pt>
                <c:pt idx="1">
                  <c:v>919667034</c:v>
                </c:pt>
                <c:pt idx="2">
                  <c:v>906932282</c:v>
                </c:pt>
                <c:pt idx="3">
                  <c:v>944757934</c:v>
                </c:pt>
                <c:pt idx="4">
                  <c:v>896346895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.38972680972692014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sz="1200"/>
                    <a:t>$ in 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 Bureau of Workers’ Compensation (BWC) benefits and claims down slightly from FY 2022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98604"/>
              </p:ext>
            </p:extLst>
          </p:nvPr>
        </p:nvGraphicFramePr>
        <p:xfrm>
          <a:off x="1143000" y="1600200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077200" y="1600200"/>
            <a:ext cx="3505200" cy="2399185"/>
          </a:xfrm>
        </p:spPr>
        <p:txBody>
          <a:bodyPr>
            <a:normAutofit/>
          </a:bodyPr>
          <a:lstStyle/>
          <a:p>
            <a:r>
              <a:rPr lang="en-US" sz="1200" dirty="0"/>
              <a:t>FY 2023 total assets were $22.49 billion, total liabilities were $14.71 billion, and total premiums and assessments were $1.39 billion.</a:t>
            </a:r>
          </a:p>
          <a:p>
            <a:r>
              <a:rPr lang="en-US" sz="1200" dirty="0"/>
              <a:t>BWC provided coverage to 258,263 employers in FY 2023, including 3,918 state and local public employers and 1,072 employers that are qualified to self-insure.</a:t>
            </a:r>
          </a:p>
          <a:p>
            <a:r>
              <a:rPr lang="en-US" sz="1200" dirty="0"/>
              <a:t>Total benefits for lost time and medical claims peaked in FY 2008 at $2.06 billion and have generally trended downward since that year. </a:t>
            </a:r>
          </a:p>
          <a:p>
            <a:r>
              <a:rPr lang="en-US" sz="1200" dirty="0"/>
              <a:t>The number of open claims have generally decreased since FY 2014.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600" dirty="0"/>
          </a:p>
          <a:p>
            <a:pPr>
              <a:buFont typeface="Wingdings" panose="05000000000000000000" pitchFamily="2" charset="2"/>
              <a:buChar char="§"/>
            </a:pPr>
            <a:endParaRPr lang="en-US" sz="700" dirty="0"/>
          </a:p>
          <a:p>
            <a:pPr>
              <a:buFont typeface="Wingdings" panose="05000000000000000000" pitchFamily="2" charset="2"/>
              <a:buChar char="§"/>
            </a:pPr>
            <a:endParaRPr lang="en-US" sz="700" dirty="0"/>
          </a:p>
          <a:p>
            <a:pPr marL="0" indent="0">
              <a:buNone/>
            </a:pPr>
            <a:endParaRPr lang="en-US" sz="700" dirty="0"/>
          </a:p>
          <a:p>
            <a:pPr marL="0" indent="0">
              <a:buNone/>
            </a:pPr>
            <a:endParaRPr lang="en-US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1156531" y="5791200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BWC annual reports</a:t>
            </a:r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325794"/>
              </p:ext>
            </p:extLst>
          </p:nvPr>
        </p:nvGraphicFramePr>
        <p:xfrm>
          <a:off x="8077200" y="3999385"/>
          <a:ext cx="3505201" cy="213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409701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409701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BWC Claims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Fiscal Year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Number of Allowed Claims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Number of</a:t>
                      </a:r>
                      <a:b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Open Claims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84,364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646,379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71,519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609,965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65,602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579,101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70,007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555,931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67,432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529,926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304799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624</TotalTime>
  <Words>146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Bureau of Workers’ Compensation (BWC) benefits and claims down slightly from FY 2022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Ruhaiza Ridzwan</dc:creator>
  <cp:lastModifiedBy>Zach Gleim</cp:lastModifiedBy>
  <cp:revision>69</cp:revision>
  <cp:lastPrinted>2022-06-23T19:03:11Z</cp:lastPrinted>
  <dcterms:created xsi:type="dcterms:W3CDTF">2022-06-23T16:03:40Z</dcterms:created>
  <dcterms:modified xsi:type="dcterms:W3CDTF">2024-07-30T17:59:47Z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