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5"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3" autoAdjust="0"/>
    <p:restoredTop sz="75976" autoAdjust="0"/>
  </p:normalViewPr>
  <p:slideViewPr>
    <p:cSldViewPr>
      <p:cViewPr varScale="1">
        <p:scale>
          <a:sx n="115" d="100"/>
          <a:sy n="115" d="100"/>
        </p:scale>
        <p:origin x="480" y="10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Remediation</a:t>
            </a:r>
            <a:r>
              <a:rPr lang="en-US" sz="1600" baseline="0" dirty="0" smtClean="0">
                <a:solidFill>
                  <a:schemeClr val="tx1"/>
                </a:solidFill>
              </a:rPr>
              <a:t> Rates of First-time Ohio Public College or University Students by Subject Area, FY 2015-FY 2023</a:t>
            </a:r>
            <a:endParaRPr lang="en-US" sz="1600" dirty="0">
              <a:solidFill>
                <a:schemeClr val="tx1"/>
              </a:solidFill>
            </a:endParaRPr>
          </a:p>
        </c:rich>
      </c:tx>
      <c:layout>
        <c:manualLayout>
          <c:xMode val="edge"/>
          <c:yMode val="edge"/>
          <c:x val="0.15977961806498325"/>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0753914381391979E-2"/>
          <c:y val="0.14688997480872182"/>
          <c:w val="0.88817328868374212"/>
          <c:h val="0.68555047988739259"/>
        </c:manualLayout>
      </c:layout>
      <c:lineChart>
        <c:grouping val="standard"/>
        <c:varyColors val="0"/>
        <c:ser>
          <c:idx val="0"/>
          <c:order val="0"/>
          <c:tx>
            <c:strRef>
              <c:f>Sheet1!$B$1</c:f>
              <c:strCache>
                <c:ptCount val="1"/>
                <c:pt idx="0">
                  <c:v>Math or English</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3"/>
              <c:layout>
                <c:manualLayout>
                  <c:x val="-3.3381301475246698E-2"/>
                  <c:y val="-4.41219030296899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D4F-488B-A241-17D919A3E7D7}"/>
                </c:ext>
              </c:extLst>
            </c:dLbl>
            <c:dLbl>
              <c:idx val="8"/>
              <c:layout>
                <c:manualLayout>
                  <c:x val="-5.7250115794349382E-2"/>
                  <c:y val="-6.9605927212670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61B-4393-8EC3-59BA1686EB6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FY15</c:v>
                </c:pt>
                <c:pt idx="1">
                  <c:v>FY16</c:v>
                </c:pt>
                <c:pt idx="2">
                  <c:v>FY17</c:v>
                </c:pt>
                <c:pt idx="3">
                  <c:v>FY18</c:v>
                </c:pt>
                <c:pt idx="4">
                  <c:v>FY19</c:v>
                </c:pt>
                <c:pt idx="5">
                  <c:v>FY20</c:v>
                </c:pt>
                <c:pt idx="6">
                  <c:v>FY21</c:v>
                </c:pt>
                <c:pt idx="7">
                  <c:v>FY22</c:v>
                </c:pt>
                <c:pt idx="8">
                  <c:v>FY23</c:v>
                </c:pt>
              </c:strCache>
            </c:strRef>
          </c:cat>
          <c:val>
            <c:numRef>
              <c:f>Sheet1!$B$2:$B$10</c:f>
              <c:numCache>
                <c:formatCode>0.0%</c:formatCode>
                <c:ptCount val="9"/>
                <c:pt idx="0">
                  <c:v>0.30299999999999999</c:v>
                </c:pt>
                <c:pt idx="1">
                  <c:v>0.29299999999999998</c:v>
                </c:pt>
                <c:pt idx="2">
                  <c:v>0.28100000000000003</c:v>
                </c:pt>
                <c:pt idx="3">
                  <c:v>0.27600000000000002</c:v>
                </c:pt>
                <c:pt idx="4">
                  <c:v>0.26800000000000002</c:v>
                </c:pt>
                <c:pt idx="5">
                  <c:v>0.23799999999999999</c:v>
                </c:pt>
                <c:pt idx="6">
                  <c:v>0.193</c:v>
                </c:pt>
                <c:pt idx="7">
                  <c:v>0.16500000000000001</c:v>
                </c:pt>
                <c:pt idx="8">
                  <c:v>0.13400000000000001</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Math only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8"/>
              <c:layout>
                <c:manualLayout>
                  <c:x val="-3.6131375271902084E-2"/>
                  <c:y val="3.19603570477377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1A0-4752-AEF5-569F166396F8}"/>
                </c:ext>
              </c:extLst>
            </c:dLbl>
            <c:dLbl>
              <c:idx val="9"/>
              <c:layout>
                <c:manualLayout>
                  <c:x val="-3.5050532476544022E-2"/>
                  <c:y val="2.4188607206157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FY15</c:v>
                </c:pt>
                <c:pt idx="1">
                  <c:v>FY16</c:v>
                </c:pt>
                <c:pt idx="2">
                  <c:v>FY17</c:v>
                </c:pt>
                <c:pt idx="3">
                  <c:v>FY18</c:v>
                </c:pt>
                <c:pt idx="4">
                  <c:v>FY19</c:v>
                </c:pt>
                <c:pt idx="5">
                  <c:v>FY20</c:v>
                </c:pt>
                <c:pt idx="6">
                  <c:v>FY21</c:v>
                </c:pt>
                <c:pt idx="7">
                  <c:v>FY22</c:v>
                </c:pt>
                <c:pt idx="8">
                  <c:v>FY23</c:v>
                </c:pt>
              </c:strCache>
            </c:strRef>
          </c:cat>
          <c:val>
            <c:numRef>
              <c:f>Sheet1!$C$2:$C$10</c:f>
              <c:numCache>
                <c:formatCode>0.0%</c:formatCode>
                <c:ptCount val="9"/>
                <c:pt idx="0">
                  <c:v>0.26600000000000001</c:v>
                </c:pt>
                <c:pt idx="1">
                  <c:v>0.25900000000000001</c:v>
                </c:pt>
                <c:pt idx="2">
                  <c:v>0.24</c:v>
                </c:pt>
                <c:pt idx="3">
                  <c:v>0.23899999999999999</c:v>
                </c:pt>
                <c:pt idx="4">
                  <c:v>0.23</c:v>
                </c:pt>
                <c:pt idx="5">
                  <c:v>0.20200000000000001</c:v>
                </c:pt>
                <c:pt idx="6">
                  <c:v>0.157</c:v>
                </c:pt>
                <c:pt idx="7">
                  <c:v>0.13400000000000001</c:v>
                </c:pt>
                <c:pt idx="8">
                  <c:v>0.108</c:v>
                </c:pt>
              </c:numCache>
            </c:numRef>
          </c:val>
          <c:smooth val="0"/>
          <c:extLst>
            <c:ext xmlns:c16="http://schemas.microsoft.com/office/drawing/2014/chart" uri="{C3380CC4-5D6E-409C-BE32-E72D297353CC}">
              <c16:uniqueId val="{00000000-0D4F-488B-A241-17D919A3E7D7}"/>
            </c:ext>
          </c:extLst>
        </c:ser>
        <c:ser>
          <c:idx val="2"/>
          <c:order val="2"/>
          <c:tx>
            <c:strRef>
              <c:f>Sheet1!$D$1</c:f>
              <c:strCache>
                <c:ptCount val="1"/>
                <c:pt idx="0">
                  <c:v>English only</c:v>
                </c:pt>
              </c:strCache>
            </c:strRef>
          </c:tx>
          <c:spPr>
            <a:ln w="28575" cap="rnd">
              <a:solidFill>
                <a:schemeClr val="accent3">
                  <a:lumMod val="50000"/>
                </a:schemeClr>
              </a:solidFill>
              <a:round/>
            </a:ln>
            <a:effectLst/>
          </c:spPr>
          <c:marker>
            <c:symbol val="square"/>
            <c:size val="5"/>
            <c:spPr>
              <a:solidFill>
                <a:schemeClr val="accent3">
                  <a:lumMod val="50000"/>
                </a:schemeClr>
              </a:solidFill>
              <a:ln w="9525">
                <a:solidFill>
                  <a:schemeClr val="accent3">
                    <a:lumMod val="50000"/>
                  </a:schemeClr>
                </a:solidFill>
                <a:round/>
              </a:ln>
              <a:effectLst/>
            </c:spPr>
          </c:marker>
          <c:dLbls>
            <c:dLbl>
              <c:idx val="7"/>
              <c:layout>
                <c:manualLayout>
                  <c:x val="-3.7604776194506633E-2"/>
                  <c:y val="-2.897736533792286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1A0-4752-AEF5-569F166396F8}"/>
                </c:ext>
              </c:extLst>
            </c:dLbl>
            <c:dLbl>
              <c:idx val="8"/>
              <c:layout>
                <c:manualLayout>
                  <c:x val="-3.9543662498213783E-2"/>
                  <c:y val="-3.79256358791359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1A0-4752-AEF5-569F166396F8}"/>
                </c:ext>
              </c:extLst>
            </c:dLbl>
            <c:dLbl>
              <c:idx val="9"/>
              <c:layout>
                <c:manualLayout>
                  <c:x val="-3.7028539536006273E-2"/>
                  <c:y val="-3.41220125346701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3">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FY15</c:v>
                </c:pt>
                <c:pt idx="1">
                  <c:v>FY16</c:v>
                </c:pt>
                <c:pt idx="2">
                  <c:v>FY17</c:v>
                </c:pt>
                <c:pt idx="3">
                  <c:v>FY18</c:v>
                </c:pt>
                <c:pt idx="4">
                  <c:v>FY19</c:v>
                </c:pt>
                <c:pt idx="5">
                  <c:v>FY20</c:v>
                </c:pt>
                <c:pt idx="6">
                  <c:v>FY21</c:v>
                </c:pt>
                <c:pt idx="7">
                  <c:v>FY22</c:v>
                </c:pt>
                <c:pt idx="8">
                  <c:v>FY23</c:v>
                </c:pt>
              </c:strCache>
            </c:strRef>
          </c:cat>
          <c:val>
            <c:numRef>
              <c:f>Sheet1!$D$2:$D$10</c:f>
              <c:numCache>
                <c:formatCode>0.0%</c:formatCode>
                <c:ptCount val="9"/>
                <c:pt idx="0">
                  <c:v>0.125</c:v>
                </c:pt>
                <c:pt idx="1">
                  <c:v>0.12</c:v>
                </c:pt>
                <c:pt idx="2">
                  <c:v>0.122</c:v>
                </c:pt>
                <c:pt idx="3">
                  <c:v>0.12</c:v>
                </c:pt>
                <c:pt idx="4">
                  <c:v>0.112</c:v>
                </c:pt>
                <c:pt idx="5">
                  <c:v>9.6000000000000002E-2</c:v>
                </c:pt>
                <c:pt idx="6">
                  <c:v>7.4999999999999997E-2</c:v>
                </c:pt>
                <c:pt idx="7">
                  <c:v>7.0000000000000007E-2</c:v>
                </c:pt>
                <c:pt idx="8">
                  <c:v>5.6000000000000001E-2</c:v>
                </c:pt>
              </c:numCache>
            </c:numRef>
          </c:val>
          <c:smooth val="0"/>
          <c:extLst>
            <c:ext xmlns:c16="http://schemas.microsoft.com/office/drawing/2014/chart" uri="{C3380CC4-5D6E-409C-BE32-E72D297353CC}">
              <c16:uniqueId val="{00000001-0D4F-488B-A241-17D919A3E7D7}"/>
            </c:ext>
          </c:extLst>
        </c:ser>
        <c:ser>
          <c:idx val="3"/>
          <c:order val="3"/>
          <c:tx>
            <c:strRef>
              <c:f>Sheet1!$E$1</c:f>
              <c:strCache>
                <c:ptCount val="1"/>
                <c:pt idx="0">
                  <c:v>Math and English</c:v>
                </c:pt>
              </c:strCache>
            </c:strRef>
          </c:tx>
          <c:spPr>
            <a:ln w="28575" cap="rnd">
              <a:solidFill>
                <a:schemeClr val="accent4"/>
              </a:solidFill>
              <a:round/>
            </a:ln>
            <a:effectLst/>
          </c:spPr>
          <c:marker>
            <c:symbol val="diamond"/>
            <c:size val="5"/>
            <c:spPr>
              <a:solidFill>
                <a:schemeClr val="accent4"/>
              </a:solidFill>
              <a:ln w="9525">
                <a:solidFill>
                  <a:schemeClr val="accent4"/>
                </a:solidFill>
              </a:ln>
              <a:effectLst/>
            </c:spPr>
          </c:marker>
          <c:dLbls>
            <c:dLbl>
              <c:idx val="9"/>
              <c:layout>
                <c:manualLayout>
                  <c:x val="-3.7028539536006273E-2"/>
                  <c:y val="2.74998292243762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FY15</c:v>
                </c:pt>
                <c:pt idx="1">
                  <c:v>FY16</c:v>
                </c:pt>
                <c:pt idx="2">
                  <c:v>FY17</c:v>
                </c:pt>
                <c:pt idx="3">
                  <c:v>FY18</c:v>
                </c:pt>
                <c:pt idx="4">
                  <c:v>FY19</c:v>
                </c:pt>
                <c:pt idx="5">
                  <c:v>FY20</c:v>
                </c:pt>
                <c:pt idx="6">
                  <c:v>FY21</c:v>
                </c:pt>
                <c:pt idx="7">
                  <c:v>FY22</c:v>
                </c:pt>
                <c:pt idx="8">
                  <c:v>FY23</c:v>
                </c:pt>
              </c:strCache>
            </c:strRef>
          </c:cat>
          <c:val>
            <c:numRef>
              <c:f>Sheet1!$E$2:$E$10</c:f>
              <c:numCache>
                <c:formatCode>0.0%</c:formatCode>
                <c:ptCount val="9"/>
                <c:pt idx="0">
                  <c:v>8.7999999999999995E-2</c:v>
                </c:pt>
                <c:pt idx="1">
                  <c:v>8.5999999999999993E-2</c:v>
                </c:pt>
                <c:pt idx="2">
                  <c:v>8.1000000000000003E-2</c:v>
                </c:pt>
                <c:pt idx="3">
                  <c:v>8.3000000000000004E-2</c:v>
                </c:pt>
                <c:pt idx="4">
                  <c:v>7.3999999999999996E-2</c:v>
                </c:pt>
                <c:pt idx="5">
                  <c:v>0.06</c:v>
                </c:pt>
                <c:pt idx="6">
                  <c:v>0.04</c:v>
                </c:pt>
                <c:pt idx="7">
                  <c:v>3.9E-2</c:v>
                </c:pt>
                <c:pt idx="8">
                  <c:v>0.03</c:v>
                </c:pt>
              </c:numCache>
            </c:numRef>
          </c:val>
          <c:smooth val="0"/>
          <c:extLst>
            <c:ext xmlns:c16="http://schemas.microsoft.com/office/drawing/2014/chart" uri="{C3380CC4-5D6E-409C-BE32-E72D297353CC}">
              <c16:uniqueId val="{00000002-0D4F-488B-A241-17D919A3E7D7}"/>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0.35000000000000003"/>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8983816"/>
        <c:crosses val="autoZero"/>
        <c:crossBetween val="between"/>
        <c:majorUnit val="5.000000000000001E-2"/>
        <c:minorUnit val="1.0000000000000002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38156"/>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10363200" cy="1268413"/>
          </a:xfrm>
        </p:spPr>
        <p:txBody>
          <a:bodyPr/>
          <a:lstStyle/>
          <a:p>
            <a:r>
              <a:rPr lang="en-US" dirty="0" smtClean="0"/>
              <a:t>Remediation rates of first-time Ohio public college and university students continue to decline</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862095482"/>
              </p:ext>
            </p:extLst>
          </p:nvPr>
        </p:nvGraphicFramePr>
        <p:xfrm>
          <a:off x="688848" y="1524000"/>
          <a:ext cx="6702552" cy="4257806"/>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7239000" y="1617794"/>
            <a:ext cx="4876800" cy="4419599"/>
          </a:xfrm>
        </p:spPr>
        <p:txBody>
          <a:bodyPr/>
          <a:lstStyle/>
          <a:p>
            <a:pPr marL="274320" indent="-274320"/>
            <a:r>
              <a:rPr lang="en-US" sz="1400" dirty="0" smtClean="0"/>
              <a:t>The percentage of Ohio public high school graduates enrolled for the first time in a public Ohio college or university who have taken a remedial course in either math or English (remediation rate) has </a:t>
            </a:r>
            <a:r>
              <a:rPr lang="en-US" sz="1400" dirty="0"/>
              <a:t>declined </a:t>
            </a:r>
            <a:r>
              <a:rPr lang="en-US" sz="1400" dirty="0" smtClean="0"/>
              <a:t>since </a:t>
            </a:r>
            <a:r>
              <a:rPr lang="en-US" sz="1400" dirty="0"/>
              <a:t>FY </a:t>
            </a:r>
            <a:r>
              <a:rPr lang="en-US" sz="1400" dirty="0" smtClean="0"/>
              <a:t>2015, the first year all of Ohio’s public colleges and universities implemented uniform remediation-free standards that students must meet to enroll in college-level coursework. </a:t>
            </a:r>
          </a:p>
          <a:p>
            <a:pPr marL="274320" indent="-274320"/>
            <a:r>
              <a:rPr lang="en-US" sz="1400" dirty="0" smtClean="0"/>
              <a:t>The decreases vary by subject area. The broadest area (math or English) declined the most while the rate of students in both math and English remedial courses declined the least. From FY 2015 to FY 2023, remediation rates decreased: </a:t>
            </a:r>
          </a:p>
          <a:p>
            <a:pPr marL="530352" lvl="1" indent="-228600"/>
            <a:r>
              <a:rPr lang="en-US" sz="1200" dirty="0" smtClean="0"/>
              <a:t>16.9 percentage points for Math or English</a:t>
            </a:r>
          </a:p>
          <a:p>
            <a:pPr marL="530352" lvl="1" indent="-228600"/>
            <a:r>
              <a:rPr lang="en-US" sz="1200" dirty="0" smtClean="0"/>
              <a:t>15.8 </a:t>
            </a:r>
            <a:r>
              <a:rPr lang="en-US" sz="1200" dirty="0"/>
              <a:t>percentage points </a:t>
            </a:r>
            <a:r>
              <a:rPr lang="en-US" sz="1200" dirty="0" smtClean="0"/>
              <a:t>for </a:t>
            </a:r>
            <a:r>
              <a:rPr lang="en-US" sz="1200" dirty="0"/>
              <a:t>Math </a:t>
            </a:r>
            <a:r>
              <a:rPr lang="en-US" sz="1200" dirty="0" smtClean="0"/>
              <a:t>only</a:t>
            </a:r>
          </a:p>
          <a:p>
            <a:pPr marL="530352" lvl="1" indent="-228600"/>
            <a:r>
              <a:rPr lang="en-US" sz="1200" dirty="0" smtClean="0"/>
              <a:t>6.9 </a:t>
            </a:r>
            <a:r>
              <a:rPr lang="en-US" sz="1200" dirty="0"/>
              <a:t>percentage points </a:t>
            </a:r>
            <a:r>
              <a:rPr lang="en-US" sz="1200" dirty="0" smtClean="0"/>
              <a:t>for English only</a:t>
            </a:r>
            <a:endParaRPr lang="en-US" sz="1200" dirty="0"/>
          </a:p>
          <a:p>
            <a:pPr marL="530352" lvl="1" indent="-228600"/>
            <a:r>
              <a:rPr lang="en-US" sz="1200" dirty="0" smtClean="0"/>
              <a:t>5.8 </a:t>
            </a:r>
            <a:r>
              <a:rPr lang="en-US" sz="1200" dirty="0"/>
              <a:t>percentage points </a:t>
            </a:r>
            <a:r>
              <a:rPr lang="en-US" sz="1200" dirty="0" smtClean="0"/>
              <a:t>for </a:t>
            </a:r>
            <a:r>
              <a:rPr lang="en-US" sz="1200" dirty="0"/>
              <a:t>Math </a:t>
            </a:r>
            <a:r>
              <a:rPr lang="en-US" sz="1200" dirty="0" smtClean="0"/>
              <a:t>and English</a:t>
            </a:r>
            <a:endParaRPr lang="en-US" sz="1200" dirty="0"/>
          </a:p>
          <a:p>
            <a:pPr marL="274320" indent="-274320"/>
            <a:r>
              <a:rPr lang="en-US" sz="1400" dirty="0" smtClean="0"/>
              <a:t>Remedial courses are designed to help academically underprepared students move on to college-level coursework. However, these courses do not bear credit towards a certificate or degree, which may increase costs and time to certificate or degree completion.</a:t>
            </a:r>
            <a:endParaRPr lang="en-US" sz="1400" dirty="0"/>
          </a:p>
          <a:p>
            <a:endParaRPr lang="en-US" sz="1800" dirty="0" smtClean="0"/>
          </a:p>
        </p:txBody>
      </p:sp>
      <p:sp>
        <p:nvSpPr>
          <p:cNvPr id="6" name="TextBox 5"/>
          <p:cNvSpPr txBox="1"/>
          <p:nvPr/>
        </p:nvSpPr>
        <p:spPr>
          <a:xfrm>
            <a:off x="869748" y="5775783"/>
            <a:ext cx="6521652" cy="261610"/>
          </a:xfrm>
          <a:prstGeom prst="rect">
            <a:avLst/>
          </a:prstGeom>
          <a:noFill/>
        </p:spPr>
        <p:txBody>
          <a:bodyPr wrap="square" rtlCol="0">
            <a:spAutoFit/>
          </a:bodyPr>
          <a:lstStyle/>
          <a:p>
            <a:r>
              <a:rPr lang="en-US" sz="1100" dirty="0" smtClean="0">
                <a:latin typeface="+mn-lt"/>
              </a:rPr>
              <a:t>Source: </a:t>
            </a:r>
            <a:r>
              <a:rPr lang="en-US" sz="1100" dirty="0">
                <a:latin typeface="+mn-lt"/>
              </a:rPr>
              <a:t>Ohio </a:t>
            </a:r>
            <a:r>
              <a:rPr lang="en-US" sz="1100" dirty="0" smtClean="0">
                <a:latin typeface="+mn-lt"/>
              </a:rPr>
              <a:t>departments </a:t>
            </a:r>
            <a:r>
              <a:rPr lang="en-US" sz="1100" dirty="0">
                <a:latin typeface="+mn-lt"/>
              </a:rPr>
              <a:t>of </a:t>
            </a:r>
            <a:r>
              <a:rPr lang="en-US" sz="1100" dirty="0" smtClean="0">
                <a:latin typeface="+mn-lt"/>
              </a:rPr>
              <a:t>Education and Workforce and Higher Education’s annual </a:t>
            </a:r>
            <a:r>
              <a:rPr lang="en-US" sz="1100" i="1" dirty="0" smtClean="0">
                <a:latin typeface="+mn-lt"/>
              </a:rPr>
              <a:t>Ohio Remediation Report</a:t>
            </a:r>
            <a:endParaRPr lang="en-US" sz="1100" i="1" dirty="0">
              <a:latin typeface="+mn-lt"/>
            </a:endParaRPr>
          </a:p>
        </p:txBody>
      </p:sp>
    </p:spTree>
    <p:extLst>
      <p:ext uri="{BB962C8B-B14F-4D97-AF65-F5344CB8AC3E}">
        <p14:creationId xmlns:p14="http://schemas.microsoft.com/office/powerpoint/2010/main" val="1457020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1128</TotalTime>
  <Words>229</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Remediation rates of first-time Ohio public college and university students continue to decline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chart</dc:title>
  <dc:creator>Jason Glover</dc:creator>
  <cp:lastModifiedBy>Zach Gleim</cp:lastModifiedBy>
  <cp:revision>74</cp:revision>
  <cp:lastPrinted>2022-05-16T19:03:05Z</cp:lastPrinted>
  <dcterms:created xsi:type="dcterms:W3CDTF">2022-06-27T13:37:17Z</dcterms:created>
  <dcterms:modified xsi:type="dcterms:W3CDTF">2024-07-02T14:42:02Z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