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Gleim" initials="ZG" lastIdx="1" clrIdx="0">
    <p:extLst>
      <p:ext uri="{19B8F6BF-5375-455C-9EA6-DF929625EA0E}">
        <p15:presenceInfo xmlns:p15="http://schemas.microsoft.com/office/powerpoint/2012/main" userId="Zach Gleim" providerId="None"/>
      </p:ext>
    </p:extLst>
  </p:cmAuthor>
  <p:cmAuthor id="2" name="Brian Hoffmeister" initials="BH" lastIdx="1" clrIdx="1">
    <p:extLst>
      <p:ext uri="{19B8F6BF-5375-455C-9EA6-DF929625EA0E}">
        <p15:presenceInfo xmlns:p15="http://schemas.microsoft.com/office/powerpoint/2012/main" userId="S-1-5-21-842925246-562591055-725345543-44522" providerId="AD"/>
      </p:ext>
    </p:extLst>
  </p:cmAuthor>
  <p:cmAuthor id="3" name="Joshua Sherer" initials="JS" lastIdx="1" clrIdx="2">
    <p:extLst>
      <p:ext uri="{19B8F6BF-5375-455C-9EA6-DF929625EA0E}">
        <p15:presenceInfo xmlns:p15="http://schemas.microsoft.com/office/powerpoint/2012/main" userId="Joshua Sher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0" dirty="0" smtClean="0">
                <a:solidFill>
                  <a:schemeClr val="tx1"/>
                </a:solidFill>
              </a:rPr>
              <a:t>Per</a:t>
            </a:r>
            <a:r>
              <a:rPr lang="en-US" sz="1860" baseline="0" dirty="0" smtClean="0">
                <a:solidFill>
                  <a:schemeClr val="tx1"/>
                </a:solidFill>
              </a:rPr>
              <a:t>-Pupil Operating Expenditures </a:t>
            </a:r>
            <a:r>
              <a:rPr lang="en-US" sz="1860" dirty="0" smtClean="0">
                <a:solidFill>
                  <a:schemeClr val="tx1"/>
                </a:solidFill>
              </a:rPr>
              <a:t>for Ohio and U.S.</a:t>
            </a:r>
            <a:endParaRPr lang="en-US" sz="186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"-"??_);_(@_)</c:formatCode>
                <c:ptCount val="10"/>
                <c:pt idx="0">
                  <c:v>11275.763072311031</c:v>
                </c:pt>
                <c:pt idx="1">
                  <c:v>11434.384969993231</c:v>
                </c:pt>
                <c:pt idx="2">
                  <c:v>11729.653200642389</c:v>
                </c:pt>
                <c:pt idx="3">
                  <c:v>11933.10061896148</c:v>
                </c:pt>
                <c:pt idx="4">
                  <c:v>12568.688354131789</c:v>
                </c:pt>
                <c:pt idx="5">
                  <c:v>12893.36919465454</c:v>
                </c:pt>
                <c:pt idx="6">
                  <c:v>13432.671105968881</c:v>
                </c:pt>
                <c:pt idx="7">
                  <c:v>13728.625342704479</c:v>
                </c:pt>
                <c:pt idx="8">
                  <c:v>14389.061453301671</c:v>
                </c:pt>
                <c:pt idx="9">
                  <c:v>15314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3.6167737985919803E-2"/>
                  <c:y val="8.9220461669377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F5E-4A09-ACBA-6C88F47EA5E9}"/>
                </c:ext>
              </c:extLst>
            </c:dLbl>
            <c:dLbl>
              <c:idx val="7"/>
              <c:layout>
                <c:manualLayout>
                  <c:x val="-3.1990243643786949E-2"/>
                  <c:y val="6.7332636771976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5E-4A09-ACBA-6C88F47EA5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Sheet1!$C$2:$C$11</c:f>
              <c:numCache>
                <c:formatCode>\$#,##0</c:formatCode>
                <c:ptCount val="10"/>
                <c:pt idx="0">
                  <c:v>10770.638198758141</c:v>
                </c:pt>
                <c:pt idx="1">
                  <c:v>11066.366312039219</c:v>
                </c:pt>
                <c:pt idx="2">
                  <c:v>11444.69483284399</c:v>
                </c:pt>
                <c:pt idx="3">
                  <c:v>11842.121016369139</c:v>
                </c:pt>
                <c:pt idx="4">
                  <c:v>12260.135371889221</c:v>
                </c:pt>
                <c:pt idx="5">
                  <c:v>12648.53678490277</c:v>
                </c:pt>
                <c:pt idx="6">
                  <c:v>13188.512107123341</c:v>
                </c:pt>
                <c:pt idx="7">
                  <c:v>13495.85399352145</c:v>
                </c:pt>
                <c:pt idx="8">
                  <c:v>14294.963159534391</c:v>
                </c:pt>
                <c:pt idx="9" formatCode="_(&quot;$&quot;* #,##0_);_(&quot;$&quot;* \(#,##0\);_(&quot;$&quot;* &quot;-&quot;??_);_(@_)">
                  <c:v>15591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ax val="17000"/>
          <c:min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8876-B692-47ED-894E-3325366BA30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71478-D5DA-4550-A615-9298256AB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6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4649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5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36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4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4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0193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public school per-pupil operating expenditures drop below national average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8046537"/>
              </p:ext>
            </p:extLst>
          </p:nvPr>
        </p:nvGraphicFramePr>
        <p:xfrm>
          <a:off x="1208903" y="1543056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903" y="3863981"/>
            <a:ext cx="5080000" cy="2209797"/>
          </a:xfrm>
        </p:spPr>
        <p:txBody>
          <a:bodyPr/>
          <a:lstStyle/>
          <a:p>
            <a:r>
              <a:rPr lang="en-US" sz="1600" dirty="0"/>
              <a:t>In FY 2022, Ohio’s per-pupil operating expenditures fell below the U.S. average for the first time since </a:t>
            </a:r>
            <a:r>
              <a:rPr lang="en-US" sz="1600" dirty="0" smtClean="0"/>
              <a:t>FY 1996.</a:t>
            </a:r>
            <a:endParaRPr lang="en-US" sz="1600" dirty="0"/>
          </a:p>
          <a:p>
            <a:r>
              <a:rPr lang="en-US" sz="1600" dirty="0" smtClean="0"/>
              <a:t>Ohio’s average per-pupil expenditure was $277 (1.8%) lower than the U.S. average in FY 2022.</a:t>
            </a:r>
            <a:endParaRPr lang="en-US" sz="1600" dirty="0"/>
          </a:p>
          <a:p>
            <a:r>
              <a:rPr lang="en-US" sz="1600" dirty="0" smtClean="0"/>
              <a:t>Increases from FY 2013 to FY 2022:</a:t>
            </a:r>
          </a:p>
          <a:p>
            <a:pPr lvl="1"/>
            <a:r>
              <a:rPr lang="en-US" sz="1400" dirty="0" smtClean="0"/>
              <a:t>35.8% Ohio per-pupil operating expenditure;</a:t>
            </a:r>
          </a:p>
          <a:p>
            <a:pPr lvl="1"/>
            <a:r>
              <a:rPr lang="en-US" sz="1400" dirty="0" smtClean="0"/>
              <a:t>44.8% U.S. average per-pupil operating expenditure;</a:t>
            </a:r>
          </a:p>
          <a:p>
            <a:pPr lvl="1"/>
            <a:r>
              <a:rPr lang="en-US" sz="1400" dirty="0" smtClean="0"/>
              <a:t>21.9% CPI.</a:t>
            </a:r>
            <a:endParaRPr lang="en-US" sz="1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49418779"/>
              </p:ext>
            </p:extLst>
          </p:nvPr>
        </p:nvGraphicFramePr>
        <p:xfrm>
          <a:off x="6502400" y="3809999"/>
          <a:ext cx="5079999" cy="225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33337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Per-Pupil Expenditures for Ohio and Neighboring States,</a:t>
                      </a:r>
                      <a:r>
                        <a:rPr lang="en-US" sz="1350" baseline="0" dirty="0" smtClean="0"/>
                        <a:t> FY 2022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National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Per-Pupil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Expenditures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Pennsylvania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$19,126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4121574793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Ohio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22</a:t>
                      </a:r>
                      <a:endParaRPr lang="en-US" sz="1200" b="1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$15,314</a:t>
                      </a:r>
                      <a:endParaRPr lang="en-US" sz="1200" b="1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732936012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Michigan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25</a:t>
                      </a:r>
                      <a:endParaRPr lang="en-US" sz="1200" b="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$14,800</a:t>
                      </a:r>
                      <a:endParaRPr lang="en-US" sz="1200" b="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4234299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$14,124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066005092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Kentucky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33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$13,428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703329683"/>
                  </a:ext>
                </a:extLst>
              </a:tr>
              <a:tr h="26165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$12,278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1632" y="3577644"/>
            <a:ext cx="3000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National Center for Education Statistics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0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137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Ohio’s public school per-pupil operating expenditures drop below national average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Ohio’s average teacher salary remains below the U.S. average</dc:title>
  <dc:creator>Andrew Ephlin</dc:creator>
  <cp:lastModifiedBy>Linda Bayer</cp:lastModifiedBy>
  <cp:revision>34</cp:revision>
  <dcterms:created xsi:type="dcterms:W3CDTF">2022-06-17T19:42:22Z</dcterms:created>
  <dcterms:modified xsi:type="dcterms:W3CDTF">2024-07-03T14:24:07Z</dcterms:modified>
</cp:coreProperties>
</file>