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3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72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SSI Per FTE Student*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8"/>
              <c:layout>
                <c:manualLayout>
                  <c:x val="-5.7250115794349382E-2"/>
                  <c:y val="-6.960592721267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61B-4393-8EC3-59BA1686EB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FY12</c:v>
                </c:pt>
                <c:pt idx="1">
                  <c:v>FY13</c:v>
                </c:pt>
                <c:pt idx="2">
                  <c:v>FY14</c:v>
                </c:pt>
                <c:pt idx="3">
                  <c:v>FY15</c:v>
                </c:pt>
                <c:pt idx="4">
                  <c:v>FY16</c:v>
                </c:pt>
                <c:pt idx="5">
                  <c:v>FY17</c:v>
                </c:pt>
                <c:pt idx="6">
                  <c:v>FY18</c:v>
                </c:pt>
                <c:pt idx="7">
                  <c:v>FY19</c:v>
                </c:pt>
                <c:pt idx="8">
                  <c:v>FY20</c:v>
                </c:pt>
                <c:pt idx="9">
                  <c:v>FY21</c:v>
                </c:pt>
              </c:strCache>
            </c:str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4261.8108540912726</c:v>
                </c:pt>
                <c:pt idx="1">
                  <c:v>4657.1931990512712</c:v>
                </c:pt>
                <c:pt idx="2">
                  <c:v>4802.3898878716673</c:v>
                </c:pt>
                <c:pt idx="3">
                  <c:v>5095.8245208717553</c:v>
                </c:pt>
                <c:pt idx="4">
                  <c:v>5433.8774885600178</c:v>
                </c:pt>
                <c:pt idx="5">
                  <c:v>5750.194874316705</c:v>
                </c:pt>
                <c:pt idx="6">
                  <c:v>5854.7203546995024</c:v>
                </c:pt>
                <c:pt idx="7">
                  <c:v>5991.5491531254011</c:v>
                </c:pt>
                <c:pt idx="8">
                  <c:v>6006.5524628133917</c:v>
                </c:pt>
                <c:pt idx="9">
                  <c:v>6643.8657995823141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ax val="7000"/>
          <c:min val="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  <c:min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Share of Instruction funding per </a:t>
            </a:r>
            <a:r>
              <a:rPr lang="en-US" dirty="0"/>
              <a:t>s</a:t>
            </a:r>
            <a:r>
              <a:rPr lang="en-US" dirty="0" smtClean="0"/>
              <a:t>tudent reached a decade high in FY 2021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33820467"/>
              </p:ext>
            </p:extLst>
          </p:nvPr>
        </p:nvGraphicFramePr>
        <p:xfrm>
          <a:off x="838200" y="1676564"/>
          <a:ext cx="6477000" cy="334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91400" y="1676564"/>
            <a:ext cx="4724400" cy="4419435"/>
          </a:xfrm>
        </p:spPr>
        <p:txBody>
          <a:bodyPr/>
          <a:lstStyle/>
          <a:p>
            <a:r>
              <a:rPr lang="en-US" sz="1400" dirty="0" smtClean="0"/>
              <a:t>On </a:t>
            </a:r>
            <a:r>
              <a:rPr lang="en-US" sz="1400" dirty="0"/>
              <a:t>a per-FTE student basis, </a:t>
            </a:r>
            <a:r>
              <a:rPr lang="en-US" sz="1400" dirty="0" smtClean="0"/>
              <a:t>FY 2021 State </a:t>
            </a:r>
            <a:r>
              <a:rPr lang="en-US" sz="1400" dirty="0"/>
              <a:t>Share of Instruction (</a:t>
            </a:r>
            <a:r>
              <a:rPr lang="en-US" sz="1400" dirty="0" smtClean="0"/>
              <a:t>SSI), </a:t>
            </a:r>
            <a:r>
              <a:rPr lang="en-US" sz="1400" dirty="0"/>
              <a:t>the main state subsidy to public colleges and universities, increased 10.6% ($637) over FY </a:t>
            </a:r>
            <a:r>
              <a:rPr lang="en-US" sz="1400" dirty="0" smtClean="0"/>
              <a:t>2020, reaching a decade </a:t>
            </a:r>
            <a:r>
              <a:rPr lang="en-US" sz="1400" dirty="0"/>
              <a:t>high of $</a:t>
            </a:r>
            <a:r>
              <a:rPr lang="en-US" sz="1400" dirty="0" smtClean="0"/>
              <a:t>6,644.</a:t>
            </a:r>
          </a:p>
          <a:p>
            <a:r>
              <a:rPr lang="en-US" sz="1400" dirty="0" smtClean="0"/>
              <a:t>The increase from FY 2020 to FY 2021 was due to:</a:t>
            </a:r>
          </a:p>
          <a:p>
            <a:pPr lvl="1"/>
            <a:r>
              <a:rPr lang="en-US" sz="1200" dirty="0" smtClean="0"/>
              <a:t>Increase in SSI funding of </a:t>
            </a:r>
            <a:r>
              <a:rPr lang="en-US" sz="1200" dirty="0"/>
              <a:t>5.0% </a:t>
            </a:r>
            <a:r>
              <a:rPr lang="en-US" sz="1200" dirty="0" smtClean="0"/>
              <a:t>($</a:t>
            </a:r>
            <a:r>
              <a:rPr lang="en-US" sz="1200" dirty="0"/>
              <a:t>96.7 </a:t>
            </a:r>
            <a:r>
              <a:rPr lang="en-US" sz="1200" dirty="0" smtClean="0"/>
              <a:t>million) to $2.04 billion**</a:t>
            </a:r>
          </a:p>
          <a:p>
            <a:pPr lvl="1"/>
            <a:r>
              <a:rPr lang="en-US" sz="1200" dirty="0" smtClean="0"/>
              <a:t>Decline in enrollment of -5.1% (</a:t>
            </a:r>
            <a:r>
              <a:rPr lang="en-US" sz="1200" dirty="0"/>
              <a:t>-16,466 </a:t>
            </a:r>
            <a:r>
              <a:rPr lang="en-US" sz="1200" dirty="0" smtClean="0"/>
              <a:t>FTE) to 306,930 FTEs</a:t>
            </a:r>
          </a:p>
          <a:p>
            <a:r>
              <a:rPr lang="en-US" sz="1400" dirty="0" smtClean="0"/>
              <a:t>The </a:t>
            </a:r>
            <a:r>
              <a:rPr lang="en-US" sz="1400" dirty="0"/>
              <a:t>increase in SSI per FTE student was </a:t>
            </a:r>
            <a:r>
              <a:rPr lang="en-US" sz="1400" dirty="0" smtClean="0"/>
              <a:t>not equal across higher education sectors. While SSI increased 5.0% for both sectors, four-year universities and their regional branch campuses experienced slightly greater enrollment loss (-5.2%) than community colleges (-4.8%). From FY 2020 to FY 2021, SSI </a:t>
            </a:r>
            <a:r>
              <a:rPr lang="en-US" sz="1400" dirty="0"/>
              <a:t>per FTE student </a:t>
            </a:r>
            <a:r>
              <a:rPr lang="en-US" sz="1400" dirty="0" smtClean="0"/>
              <a:t>increased: </a:t>
            </a:r>
            <a:endParaRPr lang="en-US" sz="1400" dirty="0"/>
          </a:p>
          <a:p>
            <a:pPr lvl="1"/>
            <a:r>
              <a:rPr lang="en-US" sz="1200" dirty="0"/>
              <a:t>10.8% ($</a:t>
            </a:r>
            <a:r>
              <a:rPr lang="en-US" sz="1200" dirty="0" smtClean="0"/>
              <a:t>696) to $7,172 at four-year and regional campuses</a:t>
            </a:r>
          </a:p>
          <a:p>
            <a:pPr lvl="1"/>
            <a:r>
              <a:rPr lang="en-US" sz="1200" dirty="0"/>
              <a:t>10.3% ($</a:t>
            </a:r>
            <a:r>
              <a:rPr lang="en-US" sz="1200" dirty="0" smtClean="0"/>
              <a:t>496) to $5,332 at community colleges</a:t>
            </a:r>
          </a:p>
          <a:p>
            <a:r>
              <a:rPr lang="en-US" sz="1400" dirty="0" smtClean="0"/>
              <a:t>SSI, </a:t>
            </a:r>
            <a:r>
              <a:rPr lang="en-US" sz="1400" dirty="0"/>
              <a:t>which helps support public </a:t>
            </a:r>
            <a:r>
              <a:rPr lang="en-US" sz="1400" dirty="0" smtClean="0"/>
              <a:t>institution </a:t>
            </a:r>
            <a:r>
              <a:rPr lang="en-US" sz="1400" dirty="0"/>
              <a:t>core academic activities, </a:t>
            </a:r>
            <a:r>
              <a:rPr lang="en-US" sz="1400" dirty="0" smtClean="0"/>
              <a:t>is </a:t>
            </a:r>
            <a:r>
              <a:rPr lang="en-US" sz="1400" dirty="0"/>
              <a:t>allocated </a:t>
            </a:r>
            <a:r>
              <a:rPr lang="en-US" sz="1400" dirty="0" smtClean="0"/>
              <a:t>mostly </a:t>
            </a:r>
            <a:r>
              <a:rPr lang="en-US" sz="1400" dirty="0"/>
              <a:t>through formulas based on institutional outcomes, such as course and degree completions.</a:t>
            </a:r>
          </a:p>
          <a:p>
            <a:pPr lvl="1"/>
            <a:endParaRPr lang="en-US" sz="1200" dirty="0"/>
          </a:p>
          <a:p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22148" y="5834390"/>
            <a:ext cx="29820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Ohio Department of Higher Education</a:t>
            </a:r>
          </a:p>
        </p:txBody>
      </p:sp>
      <p:sp>
        <p:nvSpPr>
          <p:cNvPr id="8" name="TextBox 5"/>
          <p:cNvSpPr txBox="1"/>
          <p:nvPr/>
        </p:nvSpPr>
        <p:spPr>
          <a:xfrm>
            <a:off x="1022148" y="4928681"/>
            <a:ext cx="65216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*An FTE (full-time equivalent) student takes the equivalent of 15 credit hours per semester. Out-of-state undergraduate students are not included as they are not eligible for state subsidy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**FY 2020 SSI funding was reduced to help balance the state budget in the wake of the economic disruption caused by the pandemic.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502</TotalTime>
  <Words>283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State Share of Instruction funding per student reached a decade high in FY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</dc:title>
  <dc:creator>Jason Glover</dc:creator>
  <cp:lastModifiedBy>Zach Gleim</cp:lastModifiedBy>
  <cp:revision>34</cp:revision>
  <cp:lastPrinted>2022-05-16T19:03:05Z</cp:lastPrinted>
  <dcterms:created xsi:type="dcterms:W3CDTF">2022-06-27T13:37:17Z</dcterms:created>
  <dcterms:modified xsi:type="dcterms:W3CDTF">2022-09-16T19:25:07Z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