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1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697188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62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7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6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75915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Per-pupil operating spending varies across different types of Ohio school districts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652425"/>
              </p:ext>
            </p:extLst>
          </p:nvPr>
        </p:nvGraphicFramePr>
        <p:xfrm>
          <a:off x="1219200" y="1600199"/>
          <a:ext cx="6816090" cy="4079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259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2883804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994009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994009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994009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834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Spending Per Pupil by District Comparison Group, FY 2021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4980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Comparison Group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Description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Number of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Districts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Enrollment %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Spending Per Pupil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68580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poverty, small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marL="0" indent="0"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$13,194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817563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poverty, very small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$12,947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Town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poverty, small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$11,676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Town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poverty, average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$12,409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poverty, average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$12,768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low poverty, large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poverty, average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high poverty, very large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$16,323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55383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Total*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36576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27432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$13,387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399" y="1610503"/>
            <a:ext cx="3545541" cy="4501294"/>
          </a:xfrm>
        </p:spPr>
        <p:txBody>
          <a:bodyPr/>
          <a:lstStyle/>
          <a:p>
            <a:r>
              <a:rPr lang="en-US" sz="1400" dirty="0" smtClean="0"/>
              <a:t>In FY 2021, average per-pupil operating spending within socioeconomic and geographic comparison groups ranged from $11,676 in low poverty, small town districts to $16,323 in the very large, high poverty urban districts. </a:t>
            </a:r>
          </a:p>
          <a:p>
            <a:r>
              <a:rPr lang="en-US" sz="1400" dirty="0" smtClean="0"/>
              <a:t>The very large, high poverty urban </a:t>
            </a:r>
            <a:r>
              <a:rPr lang="en-US" sz="1400" dirty="0"/>
              <a:t>districts spent 21.9% ($2,936) above </a:t>
            </a:r>
            <a:r>
              <a:rPr lang="en-US" sz="1400" dirty="0" smtClean="0"/>
              <a:t>the state average of $13,387.</a:t>
            </a:r>
          </a:p>
          <a:p>
            <a:r>
              <a:rPr lang="en-US" sz="1400" dirty="0" smtClean="0"/>
              <a:t>Small town districts had the lowest spending per pupil, averaging 10.0% ($1,337) below the state average.</a:t>
            </a:r>
          </a:p>
          <a:p>
            <a:r>
              <a:rPr lang="en-US" sz="1400" dirty="0" smtClean="0"/>
              <a:t>On average, classroom instruction comprises most district operating spending. FY 2021 average operating spending by function:</a:t>
            </a:r>
            <a:endParaRPr lang="en-US" sz="1400" dirty="0"/>
          </a:p>
          <a:p>
            <a:pPr lvl="1"/>
            <a:r>
              <a:rPr lang="en-US" sz="1200" dirty="0" smtClean="0"/>
              <a:t>69.9</a:t>
            </a:r>
            <a:r>
              <a:rPr lang="en-US" sz="1200" dirty="0"/>
              <a:t>% </a:t>
            </a:r>
            <a:r>
              <a:rPr lang="en-US" sz="1200" dirty="0" smtClean="0"/>
              <a:t>classroom instruction.</a:t>
            </a:r>
            <a:endParaRPr lang="en-US" sz="1200" dirty="0"/>
          </a:p>
          <a:p>
            <a:pPr lvl="1"/>
            <a:r>
              <a:rPr lang="en-US" sz="1200" dirty="0" smtClean="0"/>
              <a:t>30.1</a:t>
            </a:r>
            <a:r>
              <a:rPr lang="en-US" sz="1200" dirty="0"/>
              <a:t>% </a:t>
            </a:r>
            <a:r>
              <a:rPr lang="en-US" sz="1200" dirty="0" smtClean="0"/>
              <a:t>nonclassroom </a:t>
            </a:r>
            <a:r>
              <a:rPr lang="en-US" sz="1200" dirty="0"/>
              <a:t>activities </a:t>
            </a:r>
            <a:r>
              <a:rPr lang="en-US" sz="1200" dirty="0" smtClean="0"/>
              <a:t>(administration</a:t>
            </a:r>
            <a:r>
              <a:rPr lang="en-US" sz="1200" dirty="0"/>
              <a:t>, </a:t>
            </a:r>
            <a:r>
              <a:rPr lang="en-US" sz="1200" dirty="0" smtClean="0"/>
              <a:t>operations, maintenance, transportation</a:t>
            </a:r>
            <a:r>
              <a:rPr lang="en-US" sz="1200" dirty="0"/>
              <a:t>, </a:t>
            </a:r>
            <a:r>
              <a:rPr lang="en-US" sz="1200" dirty="0" smtClean="0"/>
              <a:t>and food service).</a:t>
            </a:r>
            <a:endParaRPr lang="en-US" sz="1200" dirty="0"/>
          </a:p>
          <a:p>
            <a:pPr lvl="1"/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39591" y="5850187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Ohio Department of Education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9591" y="5651514"/>
            <a:ext cx="31725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*Three small outlier districts are not included.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0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272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Per-pupil operating spending varies across different types of Ohio school districts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table</dc:title>
  <dc:creator>Andrew Ephlin</dc:creator>
  <cp:lastModifiedBy>Linda Bayer</cp:lastModifiedBy>
  <cp:revision>26</cp:revision>
  <dcterms:created xsi:type="dcterms:W3CDTF">2022-08-01T16:28:56Z</dcterms:created>
  <dcterms:modified xsi:type="dcterms:W3CDTF">2022-09-20T13:34:27Z</dcterms:modified>
</cp:coreProperties>
</file>