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Per-Pupil Operating Revenue by Source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5425.5834511695766</c:v>
                </c:pt>
                <c:pt idx="1">
                  <c:v>5439.9066385981887</c:v>
                </c:pt>
                <c:pt idx="2">
                  <c:v>5689.6406597914774</c:v>
                </c:pt>
                <c:pt idx="3">
                  <c:v>5672.2601197173217</c:v>
                </c:pt>
                <c:pt idx="4">
                  <c:v>5997.871464716698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Taxes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5260.9312365662254</c:v>
                </c:pt>
                <c:pt idx="1">
                  <c:v>5753.8689291290193</c:v>
                </c:pt>
                <c:pt idx="2">
                  <c:v>5786.8622156553938</c:v>
                </c:pt>
                <c:pt idx="3">
                  <c:v>6122.9153724315129</c:v>
                </c:pt>
                <c:pt idx="4">
                  <c:v>6552.9407541836999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Sheet1!$D$2:$D$6</c:f>
              <c:numCache>
                <c:formatCode>_("$"* #,##0_);_("$"* \(#,##0\);_("$"* "-"??_);_(@_)</c:formatCode>
                <c:ptCount val="5"/>
                <c:pt idx="0">
                  <c:v>1004.4478375922944</c:v>
                </c:pt>
                <c:pt idx="1">
                  <c:v>968.48147264403121</c:v>
                </c:pt>
                <c:pt idx="2">
                  <c:v>1025.0203103594483</c:v>
                </c:pt>
                <c:pt idx="3">
                  <c:v>1026.3546556027188</c:v>
                </c:pt>
                <c:pt idx="4">
                  <c:v>1492.2640341555018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Nontax Revenue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Sheet1!$E$2:$E$6</c:f>
              <c:numCache>
                <c:formatCode>_("$"* #,##0_);_("$"* \(#,##0\);_("$"* "-"??_);_(@_)</c:formatCode>
                <c:ptCount val="5"/>
                <c:pt idx="0">
                  <c:v>1361.6324898215282</c:v>
                </c:pt>
                <c:pt idx="1">
                  <c:v>1266.3510435422588</c:v>
                </c:pt>
                <c:pt idx="2">
                  <c:v>1159.1673372977593</c:v>
                </c:pt>
                <c:pt idx="3">
                  <c:v>1140.8368649333954</c:v>
                </c:pt>
                <c:pt idx="4">
                  <c:v>1065.3589334457185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1-4096-A1B5-2F41BFAA9B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648148148148163E-2"/>
                  <c:y val="-2.3279497210711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E5-41B7-9691-69331EF392FA}"/>
                </c:ext>
              </c:extLst>
            </c:dLbl>
            <c:dLbl>
              <c:idx val="4"/>
              <c:layout>
                <c:manualLayout>
                  <c:x val="-5.4796296296296294E-2"/>
                  <c:y val="-2.8885663994173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79-4544-9C8E-CCEBE83AB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Sheet1!$F$2:$F$6</c:f>
              <c:numCache>
                <c:formatCode>_("$"* #,##0_);_("$"* \(#,##0\);_("$"* "-"??_);_(@_)</c:formatCode>
                <c:ptCount val="5"/>
                <c:pt idx="0">
                  <c:v>13052.595015149624</c:v>
                </c:pt>
                <c:pt idx="1">
                  <c:v>13428.608083913497</c:v>
                </c:pt>
                <c:pt idx="2">
                  <c:v>13660.69052310408</c:v>
                </c:pt>
                <c:pt idx="3">
                  <c:v>13962.367012684936</c:v>
                </c:pt>
                <c:pt idx="4">
                  <c:v>15108.435032284859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79-4544-9C8E-CCEBE83AB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383253135024789"/>
          <c:y val="0.91460704412649185"/>
          <c:w val="0.62334937299504234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547FE-D898-42D7-8672-901BD22EA14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13EE9-1D40-4DF3-BB80-7295D80F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5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68647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7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2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5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28146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Per-pupil operating revenue </a:t>
            </a:r>
            <a:r>
              <a:rPr lang="en-US" dirty="0"/>
              <a:t>for </a:t>
            </a:r>
            <a:r>
              <a:rPr lang="en-US" dirty="0" smtClean="0"/>
              <a:t>public schools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increased almost 16% since </a:t>
            </a:r>
            <a:r>
              <a:rPr lang="en-US" dirty="0"/>
              <a:t>FY </a:t>
            </a:r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664350"/>
              </p:ext>
            </p:extLst>
          </p:nvPr>
        </p:nvGraphicFramePr>
        <p:xfrm>
          <a:off x="1219200" y="1420813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400" dirty="0" smtClean="0"/>
              <a:t>Public school per-pupil operating revenue averaged $15,108 in FY 2021, an increase of 15.8% ($2,056) over the past five years.</a:t>
            </a:r>
          </a:p>
          <a:p>
            <a:r>
              <a:rPr lang="en-US" sz="1400" dirty="0" smtClean="0"/>
              <a:t>Increases from FY 2017 to FY 2021:</a:t>
            </a:r>
            <a:endParaRPr lang="en-US" sz="1400" dirty="0"/>
          </a:p>
          <a:p>
            <a:pPr lvl="1"/>
            <a:r>
              <a:rPr lang="en-US" sz="1200" dirty="0"/>
              <a:t>48.6% </a:t>
            </a:r>
            <a:r>
              <a:rPr lang="en-US" sz="1200" dirty="0" smtClean="0"/>
              <a:t>Federal (driven by federal coronavirus school relief in FY 2021)</a:t>
            </a:r>
            <a:endParaRPr lang="en-US" sz="1200" dirty="0"/>
          </a:p>
          <a:p>
            <a:pPr lvl="1"/>
            <a:r>
              <a:rPr lang="en-US" sz="1200" dirty="0" smtClean="0"/>
              <a:t>24.6% Local Taxes</a:t>
            </a:r>
          </a:p>
          <a:p>
            <a:pPr lvl="1"/>
            <a:r>
              <a:rPr lang="en-US" sz="1200" dirty="0" smtClean="0"/>
              <a:t>10.5% State</a:t>
            </a:r>
          </a:p>
          <a:p>
            <a:pPr lvl="1"/>
            <a:r>
              <a:rPr lang="en-US" sz="1200" dirty="0" smtClean="0"/>
              <a:t>-21.8% Other Nontax Revenue </a:t>
            </a:r>
          </a:p>
          <a:p>
            <a:r>
              <a:rPr lang="en-US" sz="1400" dirty="0" smtClean="0"/>
              <a:t>Shares of FY 2021 operating revenue:</a:t>
            </a:r>
          </a:p>
          <a:p>
            <a:pPr lvl="1"/>
            <a:r>
              <a:rPr lang="en-US" sz="1200" dirty="0" smtClean="0"/>
              <a:t>43.4% Local Taxes (property and income)</a:t>
            </a:r>
          </a:p>
          <a:p>
            <a:pPr lvl="1"/>
            <a:r>
              <a:rPr lang="en-US" sz="1200" dirty="0" smtClean="0"/>
              <a:t>39.7% State (mainly foundation aid, tax reimbursements, and various other grants)</a:t>
            </a:r>
            <a:endParaRPr lang="en-US" sz="1200" dirty="0"/>
          </a:p>
          <a:p>
            <a:pPr lvl="1"/>
            <a:r>
              <a:rPr lang="en-US" sz="1200" dirty="0" smtClean="0"/>
              <a:t>9.9% Federal (focuses on special education and disadvantaged students, also includes coronavirus relief)</a:t>
            </a:r>
          </a:p>
          <a:p>
            <a:pPr lvl="1"/>
            <a:r>
              <a:rPr lang="en-US" sz="1200" dirty="0" smtClean="0"/>
              <a:t>7.1% Other Nontax Revenues (tuition payments, school meal charges, fees, admissions and sales for extracurricular activities, and state solvency assistance)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820733"/>
            <a:ext cx="469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Ohio Department of Education; Ohio Legislative</a:t>
            </a:r>
            <a:r>
              <a:rPr kumimoji="0" lang="en-US" sz="1100" b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Service Commission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Per-pupil operating revenue for public schools increased almost 16% since FY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column chart</dc:title>
  <dc:creator>Andrew Ephlin</dc:creator>
  <cp:lastModifiedBy>Zach Gleim</cp:lastModifiedBy>
  <cp:revision>24</cp:revision>
  <dcterms:created xsi:type="dcterms:W3CDTF">2022-07-07T17:59:26Z</dcterms:created>
  <dcterms:modified xsi:type="dcterms:W3CDTF">2022-09-16T19:21:38Z</dcterms:modified>
</cp:coreProperties>
</file>