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Per</a:t>
            </a:r>
            <a:r>
              <a:rPr lang="en-US" sz="1860" baseline="0" dirty="0" smtClean="0">
                <a:solidFill>
                  <a:schemeClr val="tx1"/>
                </a:solidFill>
              </a:rPr>
              <a:t>-Pupil Operating Expenditures </a:t>
            </a:r>
            <a:r>
              <a:rPr lang="en-US" sz="1860" dirty="0" smtClean="0">
                <a:solidFill>
                  <a:schemeClr val="tx1"/>
                </a:solidFill>
              </a:rPr>
              <a:t>for Ohio and U.S.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 2018</c:v>
                </c:pt>
                <c:pt idx="8">
                  <c:v>FY 2019</c:v>
                </c:pt>
                <c:pt idx="9">
                  <c:v>FY 2020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11222.821156194919</c:v>
                </c:pt>
                <c:pt idx="1">
                  <c:v>11203.803503048995</c:v>
                </c:pt>
                <c:pt idx="2">
                  <c:v>11148.096507568236</c:v>
                </c:pt>
                <c:pt idx="3">
                  <c:v>11349.193851517826</c:v>
                </c:pt>
                <c:pt idx="4">
                  <c:v>11636.80226868522</c:v>
                </c:pt>
                <c:pt idx="5">
                  <c:v>12102.152694881081</c:v>
                </c:pt>
                <c:pt idx="6">
                  <c:v>12645.112098546901</c:v>
                </c:pt>
                <c:pt idx="7">
                  <c:v>13026.914846505499</c:v>
                </c:pt>
                <c:pt idx="8">
                  <c:v>13538.36440403877</c:v>
                </c:pt>
                <c:pt idx="9">
                  <c:v>13804.687713032466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3.6167737985919803E-2"/>
                  <c:y val="8.922046166937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F3-4DD3-9A19-F1B04D736449}"/>
                </c:ext>
              </c:extLst>
            </c:dLbl>
            <c:dLbl>
              <c:idx val="9"/>
              <c:layout>
                <c:manualLayout>
                  <c:x val="-3.1990243643786949E-2"/>
                  <c:y val="6.7332636771976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F3-4DD3-9A19-F1B04D736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</c:v>
                </c:pt>
                <c:pt idx="7">
                  <c:v>FY 2018</c:v>
                </c:pt>
                <c:pt idx="8">
                  <c:v>FY 2019</c:v>
                </c:pt>
                <c:pt idx="9">
                  <c:v>FY 2020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10608.277823492948</c:v>
                </c:pt>
                <c:pt idx="1">
                  <c:v>10607.655635574713</c:v>
                </c:pt>
                <c:pt idx="2">
                  <c:v>10723.504979645122</c:v>
                </c:pt>
                <c:pt idx="3">
                  <c:v>11002.622233654183</c:v>
                </c:pt>
                <c:pt idx="4">
                  <c:v>11391.787405299321</c:v>
                </c:pt>
                <c:pt idx="5">
                  <c:v>11763.205352155966</c:v>
                </c:pt>
                <c:pt idx="6">
                  <c:v>12200.6621888505</c:v>
                </c:pt>
                <c:pt idx="7">
                  <c:v>12559.112193000548</c:v>
                </c:pt>
                <c:pt idx="8">
                  <c:v>13187.34673346948</c:v>
                </c:pt>
                <c:pt idx="9">
                  <c:v>13494.311922332521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8876-B692-47ED-894E-3325366BA302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71478-D5DA-4550-A615-9298256AB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6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649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5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3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4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193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public school per-pupil operating expenditures continue to exceed national 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376277"/>
              </p:ext>
            </p:extLst>
          </p:nvPr>
        </p:nvGraphicFramePr>
        <p:xfrm>
          <a:off x="1208903" y="1525543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3" y="3863981"/>
            <a:ext cx="5080000" cy="2209797"/>
          </a:xfrm>
        </p:spPr>
        <p:txBody>
          <a:bodyPr/>
          <a:lstStyle/>
          <a:p>
            <a:r>
              <a:rPr lang="en-US" sz="1600" dirty="0" smtClean="0"/>
              <a:t>Ohio’s public school per-pupil operating expenditures have been above the U.S. average since FY 2011.</a:t>
            </a:r>
          </a:p>
          <a:p>
            <a:r>
              <a:rPr lang="en-US" sz="1600" dirty="0" smtClean="0"/>
              <a:t>In </a:t>
            </a:r>
            <a:r>
              <a:rPr lang="en-US" sz="1600" dirty="0"/>
              <a:t>FY </a:t>
            </a:r>
            <a:r>
              <a:rPr lang="en-US" sz="1600" dirty="0" smtClean="0"/>
              <a:t>2020, Ohio’s per-pupil operating expenditures were $310 (2.3%) higher than the U.S. average.</a:t>
            </a:r>
            <a:endParaRPr lang="en-US" sz="1600" dirty="0"/>
          </a:p>
          <a:p>
            <a:r>
              <a:rPr lang="en-US" sz="1600" dirty="0" smtClean="0"/>
              <a:t>Increases from FY 2011 to FY 2020:</a:t>
            </a:r>
          </a:p>
          <a:p>
            <a:pPr lvl="1"/>
            <a:r>
              <a:rPr lang="en-US" sz="1400" dirty="0" smtClean="0"/>
              <a:t>23.0% Ohio per-pupil operating expenditure;</a:t>
            </a:r>
          </a:p>
          <a:p>
            <a:pPr lvl="1"/>
            <a:r>
              <a:rPr lang="en-US" sz="1400" dirty="0" smtClean="0"/>
              <a:t>27.2% U.S. average per-pupil operating expenditure;</a:t>
            </a:r>
          </a:p>
          <a:p>
            <a:pPr lvl="1"/>
            <a:r>
              <a:rPr lang="en-US" sz="1400" dirty="0" smtClean="0"/>
              <a:t>16.4% CPI.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4778540"/>
              </p:ext>
            </p:extLst>
          </p:nvPr>
        </p:nvGraphicFramePr>
        <p:xfrm>
          <a:off x="6502400" y="3809999"/>
          <a:ext cx="5079999" cy="225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3333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Per-Pupil Expenditures for Ohio and Neighboring States,</a:t>
                      </a:r>
                      <a:r>
                        <a:rPr lang="en-US" sz="1350" baseline="0" dirty="0" smtClean="0"/>
                        <a:t> FY 2020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Per-Pupil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Expenditures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$17,142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4121574793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20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$13,805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732936012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$13,072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4234299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$12,375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066005092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$11,397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703329683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$10,935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1633" y="3577644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U.S.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Census Bureau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Ohio’s public school per-pupil operating expenditures continue to exceed national average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average teacher salary remains below the U.S. average</dc:title>
  <dc:creator>Andrew Ephlin</dc:creator>
  <cp:lastModifiedBy>Zach Gleim</cp:lastModifiedBy>
  <cp:revision>18</cp:revision>
  <dcterms:created xsi:type="dcterms:W3CDTF">2022-06-17T19:42:22Z</dcterms:created>
  <dcterms:modified xsi:type="dcterms:W3CDTF">2022-09-16T19:20:56Z</dcterms:modified>
</cp:coreProperties>
</file>