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61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[Chart in Microsoft PowerPoint]Sheet1!PivotTable1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State </a:t>
            </a:r>
            <a:r>
              <a:rPr lang="en-US" dirty="0" smtClean="0">
                <a:solidFill>
                  <a:schemeClr val="tx1"/>
                </a:solidFill>
              </a:rPr>
              <a:t>Employee </a:t>
            </a:r>
            <a:r>
              <a:rPr lang="en-US" dirty="0">
                <a:solidFill>
                  <a:schemeClr val="tx1"/>
                </a:solidFill>
              </a:rPr>
              <a:t>Head Count by Calendar Year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Sheet1!$A$4:$A$14</c:f>
              <c:strCach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strCache>
            </c:strRef>
          </c:cat>
          <c:val>
            <c:numRef>
              <c:f>Sheet1!$B$4:$B$14</c:f>
              <c:numCache>
                <c:formatCode>#,##0</c:formatCode>
                <c:ptCount val="10"/>
                <c:pt idx="0">
                  <c:v>53014</c:v>
                </c:pt>
                <c:pt idx="1">
                  <c:v>52428</c:v>
                </c:pt>
                <c:pt idx="2">
                  <c:v>51633</c:v>
                </c:pt>
                <c:pt idx="3">
                  <c:v>51598</c:v>
                </c:pt>
                <c:pt idx="4">
                  <c:v>51915</c:v>
                </c:pt>
                <c:pt idx="5">
                  <c:v>51356</c:v>
                </c:pt>
                <c:pt idx="6">
                  <c:v>51165</c:v>
                </c:pt>
                <c:pt idx="7">
                  <c:v>51166</c:v>
                </c:pt>
                <c:pt idx="8">
                  <c:v>50430</c:v>
                </c:pt>
                <c:pt idx="9">
                  <c:v>49146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3-4308-A69E-5C9CE1A803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1490792"/>
        <c:axId val="431491776"/>
      </c:barChart>
      <c:catAx>
        <c:axId val="431490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491776"/>
        <c:crosses val="autoZero"/>
        <c:auto val="1"/>
        <c:lblAlgn val="ctr"/>
        <c:lblOffset val="100"/>
        <c:noMultiLvlLbl val="0"/>
      </c:catAx>
      <c:valAx>
        <c:axId val="43149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490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data.ohio.gov/wps/portal/gov/data/view/state-employee-trends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Ohio’s state </a:t>
            </a:r>
            <a:r>
              <a:rPr lang="en-US" dirty="0"/>
              <a:t>e</a:t>
            </a:r>
            <a:r>
              <a:rPr lang="en-US" dirty="0" smtClean="0"/>
              <a:t>mployee </a:t>
            </a:r>
            <a:r>
              <a:rPr lang="en-US" dirty="0"/>
              <a:t>h</a:t>
            </a:r>
            <a:r>
              <a:rPr lang="en-US" dirty="0" smtClean="0"/>
              <a:t>eadcount </a:t>
            </a:r>
            <a:r>
              <a:rPr lang="en-US"/>
              <a:t>c</a:t>
            </a:r>
            <a:r>
              <a:rPr lang="en-US" smtClean="0"/>
              <a:t>ontinues to decline, </a:t>
            </a:r>
            <a:r>
              <a:rPr lang="en-US" dirty="0" smtClean="0"/>
              <a:t>hitting a ten-year low in 2021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400800" y="1676400"/>
            <a:ext cx="5181600" cy="44196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There were a total of 49,147 state employees as of December 2021, the fewest number in over ten years.</a:t>
            </a:r>
            <a:endParaRPr lang="en-US" sz="1400" dirty="0"/>
          </a:p>
          <a:p>
            <a:pPr lvl="1"/>
            <a:r>
              <a:rPr lang="en-US" sz="1200" dirty="0" smtClean="0"/>
              <a:t>The number of state employees in 2021 was 2.6% less than the 50,430 employed in 2020. </a:t>
            </a:r>
          </a:p>
          <a:p>
            <a:pPr lvl="1"/>
            <a:r>
              <a:rPr lang="en-US" sz="1200" dirty="0" smtClean="0"/>
              <a:t>Over the past ten years, the number of state employees fell by 7.3% from a high of 53,014 in 2012.</a:t>
            </a:r>
            <a:endParaRPr lang="en-US" sz="1200" dirty="0"/>
          </a:p>
          <a:p>
            <a:pPr lvl="1"/>
            <a:r>
              <a:rPr lang="en-US" sz="1200" dirty="0" smtClean="0"/>
              <a:t>The number of state employees fell each year over the past ten years except for 2016. In that year, the state employed 51,915 people, 317 more than in 2015.</a:t>
            </a:r>
            <a:endParaRPr lang="en-US" sz="1200" dirty="0"/>
          </a:p>
          <a:p>
            <a:r>
              <a:rPr lang="en-US" sz="1400" dirty="0" smtClean="0"/>
              <a:t>In 2021, 89.3% (43,893) of state employees were in full-time permanent positions.  The remaining 10.7% (5,254) were employed in part-time, seasonal, or other temporary roles.</a:t>
            </a:r>
            <a:endParaRPr lang="en-US" sz="1400" dirty="0"/>
          </a:p>
          <a:p>
            <a:r>
              <a:rPr lang="en-US" sz="1400" dirty="0"/>
              <a:t>Two state agencies employed just over one-third of the state workforce in </a:t>
            </a:r>
            <a:r>
              <a:rPr lang="en-US" sz="1400" dirty="0" smtClean="0"/>
              <a:t>2021. The Department </a:t>
            </a:r>
            <a:r>
              <a:rPr lang="en-US" sz="1400" dirty="0"/>
              <a:t>of Rehabilitation and Correction was the largest state employer, </a:t>
            </a:r>
            <a:r>
              <a:rPr lang="en-US" sz="1400" dirty="0" smtClean="0"/>
              <a:t>with 11,188 (22.8%) of </a:t>
            </a:r>
            <a:r>
              <a:rPr lang="en-US" sz="1400" dirty="0"/>
              <a:t>the total, followed by the Department of Transportation, </a:t>
            </a:r>
            <a:r>
              <a:rPr lang="en-US" sz="1400" dirty="0" smtClean="0"/>
              <a:t>with 5,216 (10.6</a:t>
            </a:r>
            <a:r>
              <a:rPr lang="en-US" sz="1400" dirty="0"/>
              <a:t>%) of the total. </a:t>
            </a:r>
            <a:endParaRPr lang="en-US" sz="1400" dirty="0" smtClean="0"/>
          </a:p>
          <a:p>
            <a:r>
              <a:rPr lang="en-US" sz="1400" dirty="0" smtClean="0"/>
              <a:t>In </a:t>
            </a:r>
            <a:r>
              <a:rPr lang="en-US" sz="1400" dirty="0"/>
              <a:t>contrast, 52 agencies employed less than 100 employees, and 34 agencies employed less than 25 employees. Most of these entities are boards and </a:t>
            </a:r>
            <a:r>
              <a:rPr lang="en-US" sz="1400" dirty="0" smtClean="0"/>
              <a:t>commissions.</a:t>
            </a:r>
            <a:endParaRPr lang="en-US" sz="1400" dirty="0"/>
          </a:p>
          <a:p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811306" y="5507995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</a:t>
            </a:r>
            <a:r>
              <a:rPr lang="en-US" sz="1100" dirty="0" smtClean="0">
                <a:latin typeface="+mn-lt"/>
                <a:hlinkClick r:id="rId2"/>
              </a:rPr>
              <a:t>data.ohio.gov</a:t>
            </a:r>
            <a:endParaRPr lang="en-US" sz="1100" dirty="0">
              <a:latin typeface="+mn-lt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683771"/>
              </p:ext>
            </p:extLst>
          </p:nvPr>
        </p:nvGraphicFramePr>
        <p:xfrm>
          <a:off x="838200" y="1662906"/>
          <a:ext cx="5562600" cy="3594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563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10257</TotalTime>
  <Words>235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state employee headcount continues to decline, hitting a ten-year low in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Melaney Carter</dc:creator>
  <cp:lastModifiedBy>Zach Gleim</cp:lastModifiedBy>
  <cp:revision>26</cp:revision>
  <cp:lastPrinted>2022-07-13T14:43:02Z</cp:lastPrinted>
  <dcterms:created xsi:type="dcterms:W3CDTF">2022-06-06T15:46:54Z</dcterms:created>
  <dcterms:modified xsi:type="dcterms:W3CDTF">2022-09-16T19:17:05Z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